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9" r:id="rId4"/>
    <p:sldId id="260" r:id="rId5"/>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5B9BD5"/>
    <a:srgbClr val="FF0000"/>
    <a:srgbClr val="00B050"/>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EC12A1-0B87-4C04-9B4D-ECED863BAC94}" v="2" dt="2026-06-06T20:21:10.5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107" d="100"/>
          <a:sy n="107" d="100"/>
        </p:scale>
        <p:origin x="15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C5A7BF-B9C1-4E51-AC65-939D67820C41}" type="datetimeFigureOut">
              <a:rPr lang="en-AU" smtClean="0"/>
              <a:t>7/06/2026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552D10C-865A-4365-881E-0B997622DD6B}" type="slidenum">
              <a:rPr lang="en-AU" smtClean="0"/>
              <a:t>‹#›</a:t>
            </a:fld>
            <a:endParaRPr lang="en-AU"/>
          </a:p>
        </p:txBody>
      </p:sp>
    </p:spTree>
    <p:extLst>
      <p:ext uri="{BB962C8B-B14F-4D97-AF65-F5344CB8AC3E}">
        <p14:creationId xmlns:p14="http://schemas.microsoft.com/office/powerpoint/2010/main" val="1714517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C5A7BF-B9C1-4E51-AC65-939D67820C41}" type="datetimeFigureOut">
              <a:rPr lang="en-AU" smtClean="0"/>
              <a:t>7/06/2026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552D10C-865A-4365-881E-0B997622DD6B}" type="slidenum">
              <a:rPr lang="en-AU" smtClean="0"/>
              <a:t>‹#›</a:t>
            </a:fld>
            <a:endParaRPr lang="en-AU"/>
          </a:p>
        </p:txBody>
      </p:sp>
    </p:spTree>
    <p:extLst>
      <p:ext uri="{BB962C8B-B14F-4D97-AF65-F5344CB8AC3E}">
        <p14:creationId xmlns:p14="http://schemas.microsoft.com/office/powerpoint/2010/main" val="4059752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C5A7BF-B9C1-4E51-AC65-939D67820C41}" type="datetimeFigureOut">
              <a:rPr lang="en-AU" smtClean="0"/>
              <a:t>7/06/2026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552D10C-865A-4365-881E-0B997622DD6B}" type="slidenum">
              <a:rPr lang="en-AU" smtClean="0"/>
              <a:t>‹#›</a:t>
            </a:fld>
            <a:endParaRPr lang="en-AU"/>
          </a:p>
        </p:txBody>
      </p:sp>
    </p:spTree>
    <p:extLst>
      <p:ext uri="{BB962C8B-B14F-4D97-AF65-F5344CB8AC3E}">
        <p14:creationId xmlns:p14="http://schemas.microsoft.com/office/powerpoint/2010/main" val="1617060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C5A7BF-B9C1-4E51-AC65-939D67820C41}" type="datetimeFigureOut">
              <a:rPr lang="en-AU" smtClean="0"/>
              <a:t>7/06/2026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552D10C-865A-4365-881E-0B997622DD6B}" type="slidenum">
              <a:rPr lang="en-AU" smtClean="0"/>
              <a:t>‹#›</a:t>
            </a:fld>
            <a:endParaRPr lang="en-AU"/>
          </a:p>
        </p:txBody>
      </p:sp>
    </p:spTree>
    <p:extLst>
      <p:ext uri="{BB962C8B-B14F-4D97-AF65-F5344CB8AC3E}">
        <p14:creationId xmlns:p14="http://schemas.microsoft.com/office/powerpoint/2010/main" val="577426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C5A7BF-B9C1-4E51-AC65-939D67820C41}" type="datetimeFigureOut">
              <a:rPr lang="en-AU" smtClean="0"/>
              <a:t>7/06/2026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552D10C-865A-4365-881E-0B997622DD6B}" type="slidenum">
              <a:rPr lang="en-AU" smtClean="0"/>
              <a:t>‹#›</a:t>
            </a:fld>
            <a:endParaRPr lang="en-AU"/>
          </a:p>
        </p:txBody>
      </p:sp>
    </p:spTree>
    <p:extLst>
      <p:ext uri="{BB962C8B-B14F-4D97-AF65-F5344CB8AC3E}">
        <p14:creationId xmlns:p14="http://schemas.microsoft.com/office/powerpoint/2010/main" val="4250536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C5A7BF-B9C1-4E51-AC65-939D67820C41}" type="datetimeFigureOut">
              <a:rPr lang="en-AU" smtClean="0"/>
              <a:t>7/06/2026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552D10C-865A-4365-881E-0B997622DD6B}" type="slidenum">
              <a:rPr lang="en-AU" smtClean="0"/>
              <a:t>‹#›</a:t>
            </a:fld>
            <a:endParaRPr lang="en-AU"/>
          </a:p>
        </p:txBody>
      </p:sp>
    </p:spTree>
    <p:extLst>
      <p:ext uri="{BB962C8B-B14F-4D97-AF65-F5344CB8AC3E}">
        <p14:creationId xmlns:p14="http://schemas.microsoft.com/office/powerpoint/2010/main" val="3715562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C5A7BF-B9C1-4E51-AC65-939D67820C41}" type="datetimeFigureOut">
              <a:rPr lang="en-AU" smtClean="0"/>
              <a:t>7/06/2026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D552D10C-865A-4365-881E-0B997622DD6B}" type="slidenum">
              <a:rPr lang="en-AU" smtClean="0"/>
              <a:t>‹#›</a:t>
            </a:fld>
            <a:endParaRPr lang="en-AU"/>
          </a:p>
        </p:txBody>
      </p:sp>
    </p:spTree>
    <p:extLst>
      <p:ext uri="{BB962C8B-B14F-4D97-AF65-F5344CB8AC3E}">
        <p14:creationId xmlns:p14="http://schemas.microsoft.com/office/powerpoint/2010/main" val="377726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C5A7BF-B9C1-4E51-AC65-939D67820C41}" type="datetimeFigureOut">
              <a:rPr lang="en-AU" smtClean="0"/>
              <a:t>7/06/2026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D552D10C-865A-4365-881E-0B997622DD6B}" type="slidenum">
              <a:rPr lang="en-AU" smtClean="0"/>
              <a:t>‹#›</a:t>
            </a:fld>
            <a:endParaRPr lang="en-AU"/>
          </a:p>
        </p:txBody>
      </p:sp>
    </p:spTree>
    <p:extLst>
      <p:ext uri="{BB962C8B-B14F-4D97-AF65-F5344CB8AC3E}">
        <p14:creationId xmlns:p14="http://schemas.microsoft.com/office/powerpoint/2010/main" val="3198708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C5A7BF-B9C1-4E51-AC65-939D67820C41}" type="datetimeFigureOut">
              <a:rPr lang="en-AU" smtClean="0"/>
              <a:t>7/06/2026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D552D10C-865A-4365-881E-0B997622DD6B}" type="slidenum">
              <a:rPr lang="en-AU" smtClean="0"/>
              <a:t>‹#›</a:t>
            </a:fld>
            <a:endParaRPr lang="en-AU"/>
          </a:p>
        </p:txBody>
      </p:sp>
    </p:spTree>
    <p:extLst>
      <p:ext uri="{BB962C8B-B14F-4D97-AF65-F5344CB8AC3E}">
        <p14:creationId xmlns:p14="http://schemas.microsoft.com/office/powerpoint/2010/main" val="2349903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C5A7BF-B9C1-4E51-AC65-939D67820C41}" type="datetimeFigureOut">
              <a:rPr lang="en-AU" smtClean="0"/>
              <a:t>7/06/2026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552D10C-865A-4365-881E-0B997622DD6B}" type="slidenum">
              <a:rPr lang="en-AU" smtClean="0"/>
              <a:t>‹#›</a:t>
            </a:fld>
            <a:endParaRPr lang="en-AU"/>
          </a:p>
        </p:txBody>
      </p:sp>
    </p:spTree>
    <p:extLst>
      <p:ext uri="{BB962C8B-B14F-4D97-AF65-F5344CB8AC3E}">
        <p14:creationId xmlns:p14="http://schemas.microsoft.com/office/powerpoint/2010/main" val="1930017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C5A7BF-B9C1-4E51-AC65-939D67820C41}" type="datetimeFigureOut">
              <a:rPr lang="en-AU" smtClean="0"/>
              <a:t>7/06/2026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552D10C-865A-4365-881E-0B997622DD6B}" type="slidenum">
              <a:rPr lang="en-AU" smtClean="0"/>
              <a:t>‹#›</a:t>
            </a:fld>
            <a:endParaRPr lang="en-AU"/>
          </a:p>
        </p:txBody>
      </p:sp>
    </p:spTree>
    <p:extLst>
      <p:ext uri="{BB962C8B-B14F-4D97-AF65-F5344CB8AC3E}">
        <p14:creationId xmlns:p14="http://schemas.microsoft.com/office/powerpoint/2010/main" val="4016896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C5A7BF-B9C1-4E51-AC65-939D67820C41}" type="datetimeFigureOut">
              <a:rPr lang="en-AU" smtClean="0"/>
              <a:t>7/06/2026</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52D10C-865A-4365-881E-0B997622DD6B}" type="slidenum">
              <a:rPr lang="en-AU" smtClean="0"/>
              <a:t>‹#›</a:t>
            </a:fld>
            <a:endParaRPr lang="en-AU"/>
          </a:p>
        </p:txBody>
      </p:sp>
    </p:spTree>
    <p:extLst>
      <p:ext uri="{BB962C8B-B14F-4D97-AF65-F5344CB8AC3E}">
        <p14:creationId xmlns:p14="http://schemas.microsoft.com/office/powerpoint/2010/main" val="10484434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hyperlink" Target="mailto:info@parksidetennis.com.au" TargetMode="External"/><Relationship Id="rId1" Type="http://schemas.openxmlformats.org/officeDocument/2006/relationships/slideLayout" Target="../slideLayouts/slideLayout7.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g"/><Relationship Id="rId9" Type="http://schemas.openxmlformats.org/officeDocument/2006/relationships/image" Target="../media/image16.jpeg"/></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04575" y="1297920"/>
            <a:ext cx="2080610" cy="3323987"/>
          </a:xfrm>
          <a:prstGeom prst="rect">
            <a:avLst/>
          </a:prstGeom>
          <a:solidFill>
            <a:srgbClr val="00B050">
              <a:alpha val="40000"/>
            </a:srgbClr>
          </a:solidFill>
        </p:spPr>
        <p:txBody>
          <a:bodyPr wrap="square" rtlCol="0">
            <a:spAutoFit/>
          </a:bodyPr>
          <a:lstStyle/>
          <a:p>
            <a:r>
              <a:rPr lang="en-AU" b="1" dirty="0"/>
              <a:t>Lesson Plans</a:t>
            </a:r>
          </a:p>
          <a:p>
            <a:r>
              <a:rPr lang="en-AU" sz="1200" dirty="0"/>
              <a:t>Our lesson plans are designed to progress players through the stages of tennis development so they can advance on their player pathway (see page 3).</a:t>
            </a:r>
            <a:br>
              <a:rPr lang="en-AU" sz="1200" dirty="0"/>
            </a:br>
            <a:endParaRPr lang="en-AU" sz="1200" dirty="0"/>
          </a:p>
          <a:p>
            <a:r>
              <a:rPr lang="en-AU" sz="1200" dirty="0"/>
              <a:t>All lesson plans and attendance records are digital so you may see our coaches looking at their phones during lessons at times. Formal assessments on players progress and areas to focus on can be arranged </a:t>
            </a:r>
            <a:br>
              <a:rPr lang="en-AU" sz="1200" dirty="0"/>
            </a:br>
            <a:r>
              <a:rPr lang="en-AU" sz="1200" dirty="0"/>
              <a:t>(see page 4). </a:t>
            </a:r>
          </a:p>
        </p:txBody>
      </p:sp>
      <p:sp>
        <p:nvSpPr>
          <p:cNvPr id="3" name="TextBox 2"/>
          <p:cNvSpPr txBox="1"/>
          <p:nvPr/>
        </p:nvSpPr>
        <p:spPr>
          <a:xfrm>
            <a:off x="6931098" y="1325954"/>
            <a:ext cx="2081760" cy="2212376"/>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algn="ctr">
              <a:defRPr sz="135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AU" sz="1800" b="1" dirty="0">
                <a:solidFill>
                  <a:schemeClr val="tx1"/>
                </a:solidFill>
              </a:rPr>
              <a:t>Clubhouse</a:t>
            </a:r>
          </a:p>
          <a:p>
            <a:pPr algn="l"/>
            <a:r>
              <a:rPr lang="en-AU" sz="1200" dirty="0">
                <a:solidFill>
                  <a:schemeClr val="tx1"/>
                </a:solidFill>
              </a:rPr>
              <a:t>Our clubhouse is open during class time for our students and their families to enjoy.</a:t>
            </a:r>
          </a:p>
          <a:p>
            <a:pPr algn="l"/>
            <a:endParaRPr lang="en-AU" sz="1200" dirty="0">
              <a:solidFill>
                <a:schemeClr val="tx1"/>
              </a:solidFill>
            </a:endParaRPr>
          </a:p>
          <a:p>
            <a:pPr algn="l"/>
            <a:r>
              <a:rPr lang="en-AU" sz="1200" dirty="0">
                <a:solidFill>
                  <a:schemeClr val="tx1"/>
                </a:solidFill>
              </a:rPr>
              <a:t>You can make yourself a tea/ coffee, read the paper, and use the toys and books to keep younger siblings entertained - particularly useful in the winter months!</a:t>
            </a:r>
            <a:endParaRPr lang="en-AU" dirty="0">
              <a:solidFill>
                <a:schemeClr val="tx1"/>
              </a:solidFill>
            </a:endParaRPr>
          </a:p>
        </p:txBody>
      </p:sp>
      <p:sp>
        <p:nvSpPr>
          <p:cNvPr id="4" name="TextBox 3"/>
          <p:cNvSpPr txBox="1"/>
          <p:nvPr/>
        </p:nvSpPr>
        <p:spPr>
          <a:xfrm>
            <a:off x="6931098" y="3799982"/>
            <a:ext cx="2081760" cy="2923877"/>
          </a:xfrm>
          <a:prstGeom prst="rect">
            <a:avLst/>
          </a:prstGeom>
          <a:solidFill>
            <a:srgbClr val="00B050">
              <a:alpha val="40000"/>
            </a:srgbClr>
          </a:solidFill>
        </p:spPr>
        <p:txBody>
          <a:bodyPr wrap="square" rtlCol="0">
            <a:spAutoFit/>
          </a:bodyPr>
          <a:lstStyle>
            <a:defPPr>
              <a:defRPr lang="en-US"/>
            </a:defPPr>
            <a:lvl1pPr>
              <a:defRPr b="1"/>
            </a:lvl1pPr>
          </a:lstStyle>
          <a:p>
            <a:r>
              <a:rPr lang="en-AU" sz="1600" dirty="0"/>
              <a:t>Match Play</a:t>
            </a:r>
          </a:p>
          <a:p>
            <a:r>
              <a:rPr lang="en-AU" sz="1200" b="0" dirty="0"/>
              <a:t>We run social tennis competitions on Friday night for all junior levels which gives players a chance to practice what they learn in lessons.</a:t>
            </a:r>
          </a:p>
          <a:p>
            <a:endParaRPr lang="en-AU" sz="1200" b="0" dirty="0"/>
          </a:p>
          <a:p>
            <a:r>
              <a:rPr lang="en-AU" sz="1200" b="0" dirty="0"/>
              <a:t>Players who attend comp  improve much quicker than those that just attend lessons. </a:t>
            </a:r>
          </a:p>
          <a:p>
            <a:endParaRPr lang="en-AU" sz="1200" b="0" dirty="0"/>
          </a:p>
          <a:p>
            <a:r>
              <a:rPr lang="en-AU" sz="1200" b="0" dirty="0"/>
              <a:t>The term fee is discounted for students and includes medals and end of term parties. Let us know if you would like to join</a:t>
            </a:r>
            <a:endParaRPr lang="en-AU" sz="1400" b="0" dirty="0"/>
          </a:p>
        </p:txBody>
      </p:sp>
      <p:sp>
        <p:nvSpPr>
          <p:cNvPr id="5" name="TextBox 4"/>
          <p:cNvSpPr txBox="1"/>
          <p:nvPr/>
        </p:nvSpPr>
        <p:spPr>
          <a:xfrm>
            <a:off x="121151" y="1297920"/>
            <a:ext cx="2077263" cy="2769989"/>
          </a:xfrm>
          <a:prstGeom prst="rect">
            <a:avLst/>
          </a:prstGeom>
          <a:solidFill>
            <a:srgbClr val="FFFF00">
              <a:alpha val="40000"/>
            </a:srgbClr>
          </a:solidFill>
        </p:spPr>
        <p:txBody>
          <a:bodyPr wrap="square" rtlCol="0">
            <a:spAutoFit/>
          </a:bodyPr>
          <a:lstStyle/>
          <a:p>
            <a:r>
              <a:rPr lang="en-AU" b="1" dirty="0"/>
              <a:t>Equipment</a:t>
            </a:r>
          </a:p>
          <a:p>
            <a:r>
              <a:rPr lang="en-AU" sz="1200" dirty="0"/>
              <a:t>You are welcome to borrow a tennis racket but we encourage all students who want to continue their tennis to have their own racket so they can practice outside of lessons times. Junior Rackets can be purchased for $40 and our coaches will make sure you get the right size for your child. We also sell a large range of adult and performance rackets. </a:t>
            </a:r>
          </a:p>
        </p:txBody>
      </p:sp>
      <p:sp>
        <p:nvSpPr>
          <p:cNvPr id="6" name="TextBox 5"/>
          <p:cNvSpPr txBox="1"/>
          <p:nvPr/>
        </p:nvSpPr>
        <p:spPr>
          <a:xfrm>
            <a:off x="2411819" y="4851202"/>
            <a:ext cx="2081760" cy="1911127"/>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a:defRPr b="1"/>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AU" dirty="0">
                <a:solidFill>
                  <a:schemeClr val="tx1"/>
                </a:solidFill>
              </a:rPr>
              <a:t>Culture</a:t>
            </a:r>
          </a:p>
          <a:p>
            <a:r>
              <a:rPr lang="en-AU" sz="1200" b="0" dirty="0">
                <a:solidFill>
                  <a:schemeClr val="tx1"/>
                </a:solidFill>
              </a:rPr>
              <a:t>We aim for an inclusive, family friendly culture and offer a free social competition for Lift-off players to encourage kids and parents to socialise outside lessons.</a:t>
            </a:r>
          </a:p>
          <a:p>
            <a:r>
              <a:rPr lang="en-AU" sz="1200" b="0" dirty="0">
                <a:solidFill>
                  <a:schemeClr val="tx1"/>
                </a:solidFill>
              </a:rPr>
              <a:t>We hope to see you around the club for a chat.</a:t>
            </a:r>
          </a:p>
        </p:txBody>
      </p:sp>
      <p:sp>
        <p:nvSpPr>
          <p:cNvPr id="7" name="TextBox 6"/>
          <p:cNvSpPr txBox="1"/>
          <p:nvPr/>
        </p:nvSpPr>
        <p:spPr>
          <a:xfrm>
            <a:off x="141582" y="4297058"/>
            <a:ext cx="2042298" cy="2465271"/>
          </a:xfrm>
          <a:prstGeom prst="rect">
            <a:avLst/>
          </a:prstGeom>
          <a:solidFill>
            <a:srgbClr val="FF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a:defRPr b="1">
                <a:solidFill>
                  <a:schemeClr val="tx1"/>
                </a:solidFill>
              </a:defRPr>
            </a:lvl1pPr>
          </a:lstStyle>
          <a:p>
            <a:r>
              <a:rPr lang="en-AU" sz="1600" dirty="0"/>
              <a:t>Wet Weather</a:t>
            </a:r>
          </a:p>
          <a:p>
            <a:r>
              <a:rPr lang="en-AU" sz="1200" b="0" dirty="0"/>
              <a:t>We will let you know as soon as possible if lessons will be cancelled. This is either by e-mail or by text if the class is due to start within 2 hours. Assume lessons are on unless you hear from us. Each term is 9 weeks long to enable a make up lesson in week 10, if needed. Make-up lessons will be confirmed via e-mail.</a:t>
            </a:r>
          </a:p>
        </p:txBody>
      </p:sp>
      <p:sp>
        <p:nvSpPr>
          <p:cNvPr id="8" name="TextBox 7"/>
          <p:cNvSpPr txBox="1"/>
          <p:nvPr/>
        </p:nvSpPr>
        <p:spPr>
          <a:xfrm>
            <a:off x="4673715" y="4214350"/>
            <a:ext cx="2076226" cy="2547980"/>
          </a:xfrm>
          <a:prstGeom prst="rect">
            <a:avLst/>
          </a:prstGeom>
          <a:solidFill>
            <a:srgbClr val="FFFF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a:defRPr b="1">
                <a:solidFill>
                  <a:schemeClr val="tx1"/>
                </a:solidFill>
              </a:defRPr>
            </a:lvl1pPr>
          </a:lstStyle>
          <a:p>
            <a:r>
              <a:rPr lang="en-AU" dirty="0"/>
              <a:t>Re-billing</a:t>
            </a:r>
          </a:p>
          <a:p>
            <a:r>
              <a:rPr lang="en-AU" sz="1200" b="0" dirty="0"/>
              <a:t>We automatically deduct term payments 2 weeks prior to the new term commencing to confirm numbers and allocate coaches. </a:t>
            </a:r>
          </a:p>
          <a:p>
            <a:endParaRPr lang="en-AU" sz="1200" b="0" dirty="0"/>
          </a:p>
          <a:p>
            <a:r>
              <a:rPr lang="en-AU" sz="1200" b="0" dirty="0"/>
              <a:t>We will send out reminder emails before re-billing. If you are not continuing tennis please opt-out via your customer portal prior to week 10 of term.</a:t>
            </a:r>
          </a:p>
        </p:txBody>
      </p:sp>
      <p:sp>
        <p:nvSpPr>
          <p:cNvPr id="9" name="TextBox 8"/>
          <p:cNvSpPr txBox="1"/>
          <p:nvPr/>
        </p:nvSpPr>
        <p:spPr>
          <a:xfrm>
            <a:off x="4673342" y="1305061"/>
            <a:ext cx="2081760" cy="2608632"/>
          </a:xfrm>
          <a:prstGeom prst="rect">
            <a:avLst/>
          </a:prstGeom>
          <a:solidFill>
            <a:srgbClr val="FF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algn="ctr">
              <a:defRPr sz="135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AU" sz="1800" b="1" dirty="0">
                <a:solidFill>
                  <a:schemeClr val="tx1"/>
                </a:solidFill>
              </a:rPr>
              <a:t>Communication</a:t>
            </a:r>
          </a:p>
          <a:p>
            <a:pPr algn="l"/>
            <a:r>
              <a:rPr lang="en-AU" sz="1200" dirty="0">
                <a:solidFill>
                  <a:schemeClr val="tx1"/>
                </a:solidFill>
              </a:rPr>
              <a:t>Join our Facebook/Instagram page to see regular updates, great tennis related content, and a wide variety of activities kids can do at home.</a:t>
            </a:r>
          </a:p>
          <a:p>
            <a:pPr algn="l"/>
            <a:endParaRPr lang="en-AU" sz="1200" dirty="0">
              <a:solidFill>
                <a:schemeClr val="tx1"/>
              </a:solidFill>
            </a:endParaRPr>
          </a:p>
          <a:p>
            <a:pPr algn="l"/>
            <a:r>
              <a:rPr lang="en-AU" sz="1200" dirty="0">
                <a:solidFill>
                  <a:schemeClr val="tx1"/>
                </a:solidFill>
              </a:rPr>
              <a:t>We are always looking for feedback on how we are doing so please give Ben a call on 0401 887 290 or email </a:t>
            </a:r>
            <a:r>
              <a:rPr lang="en-AU" sz="1200" dirty="0">
                <a:solidFill>
                  <a:schemeClr val="tx1"/>
                </a:solidFill>
                <a:hlinkClick r:id="rId2"/>
              </a:rPr>
              <a:t>info@parksidetennis.com.au</a:t>
            </a:r>
            <a:r>
              <a:rPr lang="en-AU" sz="1200" dirty="0">
                <a:solidFill>
                  <a:schemeClr val="tx1"/>
                </a:solidFill>
              </a:rPr>
              <a:t> </a:t>
            </a:r>
            <a:br>
              <a:rPr lang="en-AU" sz="1200" dirty="0">
                <a:solidFill>
                  <a:schemeClr val="tx1"/>
                </a:solidFill>
              </a:rPr>
            </a:br>
            <a:r>
              <a:rPr lang="en-AU" sz="1200" dirty="0">
                <a:solidFill>
                  <a:schemeClr val="tx1"/>
                </a:solidFill>
              </a:rPr>
              <a:t>if you have any feedback. </a:t>
            </a:r>
            <a:endParaRPr lang="en-AU" dirty="0">
              <a:solidFill>
                <a:schemeClr val="tx1"/>
              </a:solidFill>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03798" y="17203"/>
            <a:ext cx="2940202" cy="1092200"/>
          </a:xfrm>
          <a:prstGeom prst="rect">
            <a:avLst/>
          </a:prstGeom>
        </p:spPr>
      </p:pic>
      <p:sp>
        <p:nvSpPr>
          <p:cNvPr id="17" name="Oval 16"/>
          <p:cNvSpPr/>
          <p:nvPr/>
        </p:nvSpPr>
        <p:spPr>
          <a:xfrm>
            <a:off x="8584499" y="1100437"/>
            <a:ext cx="499796" cy="499796"/>
          </a:xfrm>
          <a:prstGeom prst="ellipse">
            <a:avLst/>
          </a:prstGeom>
          <a:solidFill>
            <a:schemeClr val="bg1"/>
          </a:solidFill>
          <a:ln w="3810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w="57150">
                <a:solidFill>
                  <a:schemeClr val="tx1"/>
                </a:solidFill>
              </a:ln>
              <a:solidFill>
                <a:schemeClr val="bg1"/>
              </a:solidFill>
            </a:endParaRPr>
          </a:p>
        </p:txBody>
      </p:sp>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698395" y="1212721"/>
            <a:ext cx="275229" cy="275229"/>
          </a:xfrm>
          <a:prstGeom prst="rect">
            <a:avLst/>
          </a:prstGeom>
        </p:spPr>
      </p:pic>
      <p:sp>
        <p:nvSpPr>
          <p:cNvPr id="23" name="Oval 22"/>
          <p:cNvSpPr/>
          <p:nvPr/>
        </p:nvSpPr>
        <p:spPr>
          <a:xfrm>
            <a:off x="4083409" y="4674468"/>
            <a:ext cx="499796" cy="499796"/>
          </a:xfrm>
          <a:prstGeom prst="ellipse">
            <a:avLst/>
          </a:prstGeom>
          <a:solidFill>
            <a:schemeClr val="bg1"/>
          </a:solidFill>
          <a:ln w="3810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w="57150">
                <a:solidFill>
                  <a:schemeClr val="tx1"/>
                </a:solidFill>
              </a:ln>
              <a:solidFill>
                <a:schemeClr val="bg1"/>
              </a:solidFill>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52820" y="4804741"/>
            <a:ext cx="376919" cy="239250"/>
          </a:xfrm>
          <a:prstGeom prst="rect">
            <a:avLst/>
          </a:prstGeom>
        </p:spPr>
      </p:pic>
      <p:sp>
        <p:nvSpPr>
          <p:cNvPr id="24" name="Oval 23"/>
          <p:cNvSpPr/>
          <p:nvPr/>
        </p:nvSpPr>
        <p:spPr>
          <a:xfrm>
            <a:off x="1796041" y="1109403"/>
            <a:ext cx="499796" cy="499796"/>
          </a:xfrm>
          <a:prstGeom prst="ellipse">
            <a:avLst/>
          </a:prstGeom>
          <a:solidFill>
            <a:schemeClr val="bg1"/>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w="57150">
                <a:solidFill>
                  <a:schemeClr val="tx1"/>
                </a:solidFill>
              </a:ln>
              <a:solidFill>
                <a:schemeClr val="bg1"/>
              </a:solidFill>
            </a:endParaRPr>
          </a:p>
        </p:txBody>
      </p:sp>
      <p:pic>
        <p:nvPicPr>
          <p:cNvPr id="22" name="Picture 21"/>
          <p:cNvPicPr>
            <a:picLocks noChangeAspect="1"/>
          </p:cNvPicPr>
          <p:nvPr/>
        </p:nvPicPr>
        <p:blipFill rotWithShape="1">
          <a:blip r:embed="rId6" cstate="print">
            <a:extLst>
              <a:ext uri="{28A0092B-C50C-407E-A947-70E740481C1C}">
                <a14:useLocalDpi xmlns:a14="http://schemas.microsoft.com/office/drawing/2010/main" val="0"/>
              </a:ext>
            </a:extLst>
          </a:blip>
          <a:srcRect l="17426" t="7583" r="16873" b="13853"/>
          <a:stretch/>
        </p:blipFill>
        <p:spPr>
          <a:xfrm>
            <a:off x="1934204" y="1205311"/>
            <a:ext cx="272987" cy="352130"/>
          </a:xfrm>
          <a:prstGeom prst="rect">
            <a:avLst/>
          </a:prstGeom>
        </p:spPr>
      </p:pic>
      <p:sp>
        <p:nvSpPr>
          <p:cNvPr id="26" name="Oval 25"/>
          <p:cNvSpPr/>
          <p:nvPr/>
        </p:nvSpPr>
        <p:spPr>
          <a:xfrm>
            <a:off x="4075507" y="1100437"/>
            <a:ext cx="499796" cy="499796"/>
          </a:xfrm>
          <a:prstGeom prst="ellipse">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w="57150">
                <a:solidFill>
                  <a:schemeClr val="tx1"/>
                </a:solidFill>
              </a:ln>
              <a:solidFill>
                <a:schemeClr val="bg1"/>
              </a:solidFill>
            </a:endParaRPr>
          </a:p>
        </p:txBody>
      </p:sp>
      <p:sp>
        <p:nvSpPr>
          <p:cNvPr id="27" name="Oval 26"/>
          <p:cNvSpPr/>
          <p:nvPr/>
        </p:nvSpPr>
        <p:spPr>
          <a:xfrm>
            <a:off x="6348266" y="1100438"/>
            <a:ext cx="499796" cy="499796"/>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w="57150">
                <a:solidFill>
                  <a:schemeClr val="tx1"/>
                </a:solidFill>
              </a:ln>
              <a:solidFill>
                <a:schemeClr val="bg1"/>
              </a:solidFill>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43990" y="1193060"/>
            <a:ext cx="294891" cy="294891"/>
          </a:xfrm>
          <a:prstGeom prst="rect">
            <a:avLst/>
          </a:prstGeom>
        </p:spPr>
      </p:pic>
      <p:pic>
        <p:nvPicPr>
          <p:cNvPr id="28" name="Picture 27"/>
          <p:cNvPicPr>
            <a:picLocks noChangeAspect="1"/>
          </p:cNvPicPr>
          <p:nvPr/>
        </p:nvPicPr>
        <p:blipFill rotWithShape="1">
          <a:blip r:embed="rId8" cstate="print">
            <a:extLst>
              <a:ext uri="{28A0092B-C50C-407E-A947-70E740481C1C}">
                <a14:useLocalDpi xmlns:a14="http://schemas.microsoft.com/office/drawing/2010/main" val="0"/>
              </a:ext>
            </a:extLst>
          </a:blip>
          <a:srcRect l="18294" r="18430"/>
          <a:stretch/>
        </p:blipFill>
        <p:spPr>
          <a:xfrm>
            <a:off x="4214537" y="1174270"/>
            <a:ext cx="222814" cy="352130"/>
          </a:xfrm>
          <a:prstGeom prst="rect">
            <a:avLst/>
          </a:prstGeom>
        </p:spPr>
      </p:pic>
      <p:sp>
        <p:nvSpPr>
          <p:cNvPr id="35" name="Oval 34"/>
          <p:cNvSpPr/>
          <p:nvPr/>
        </p:nvSpPr>
        <p:spPr>
          <a:xfrm>
            <a:off x="1762353" y="4119283"/>
            <a:ext cx="499796" cy="499796"/>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w="57150">
                <a:solidFill>
                  <a:schemeClr val="tx1"/>
                </a:solidFill>
              </a:ln>
              <a:solidFill>
                <a:schemeClr val="bg1"/>
              </a:solidFill>
            </a:endParaRPr>
          </a:p>
        </p:txBody>
      </p:sp>
      <p:pic>
        <p:nvPicPr>
          <p:cNvPr id="32" name="Picture 31"/>
          <p:cNvPicPr>
            <a:picLocks noChangeAspect="1"/>
          </p:cNvPicPr>
          <p:nvPr/>
        </p:nvPicPr>
        <p:blipFill rotWithShape="1">
          <a:blip r:embed="rId9" cstate="print">
            <a:extLst>
              <a:ext uri="{28A0092B-C50C-407E-A947-70E740481C1C}">
                <a14:useLocalDpi xmlns:a14="http://schemas.microsoft.com/office/drawing/2010/main" val="0"/>
              </a:ext>
            </a:extLst>
          </a:blip>
          <a:srcRect t="4859" b="6384"/>
          <a:stretch/>
        </p:blipFill>
        <p:spPr>
          <a:xfrm>
            <a:off x="1864364" y="4217765"/>
            <a:ext cx="325013" cy="288470"/>
          </a:xfrm>
          <a:prstGeom prst="rect">
            <a:avLst/>
          </a:prstGeom>
        </p:spPr>
      </p:pic>
      <p:sp>
        <p:nvSpPr>
          <p:cNvPr id="36" name="Oval 35"/>
          <p:cNvSpPr/>
          <p:nvPr/>
        </p:nvSpPr>
        <p:spPr>
          <a:xfrm>
            <a:off x="8586121" y="3607862"/>
            <a:ext cx="499796" cy="499796"/>
          </a:xfrm>
          <a:prstGeom prst="ellipse">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w="57150">
                <a:solidFill>
                  <a:schemeClr val="tx1"/>
                </a:solidFill>
              </a:ln>
              <a:solidFill>
                <a:schemeClr val="bg1"/>
              </a:solidFill>
            </a:endParaRPr>
          </a:p>
        </p:txBody>
      </p:sp>
      <p:sp>
        <p:nvSpPr>
          <p:cNvPr id="38" name="TextBox 37"/>
          <p:cNvSpPr txBox="1"/>
          <p:nvPr/>
        </p:nvSpPr>
        <p:spPr>
          <a:xfrm>
            <a:off x="121151" y="216880"/>
            <a:ext cx="6076042" cy="553998"/>
          </a:xfrm>
          <a:prstGeom prst="rect">
            <a:avLst/>
          </a:prstGeom>
          <a:noFill/>
        </p:spPr>
        <p:txBody>
          <a:bodyPr wrap="square" rtlCol="0">
            <a:spAutoFit/>
          </a:bodyPr>
          <a:lstStyle/>
          <a:p>
            <a:r>
              <a:rPr lang="en-AU" sz="3000" b="1" dirty="0">
                <a:latin typeface="Arial Black" panose="020B0A04020102020204" pitchFamily="34" charset="0"/>
              </a:rPr>
              <a:t>What you need to know</a:t>
            </a:r>
          </a:p>
        </p:txBody>
      </p:sp>
      <p:sp>
        <p:nvSpPr>
          <p:cNvPr id="29" name="TextBox 28"/>
          <p:cNvSpPr txBox="1"/>
          <p:nvPr/>
        </p:nvSpPr>
        <p:spPr>
          <a:xfrm>
            <a:off x="141582" y="681019"/>
            <a:ext cx="5647266" cy="307777"/>
          </a:xfrm>
          <a:prstGeom prst="rect">
            <a:avLst/>
          </a:prstGeom>
          <a:noFill/>
        </p:spPr>
        <p:txBody>
          <a:bodyPr wrap="square" rtlCol="0">
            <a:spAutoFit/>
          </a:bodyPr>
          <a:lstStyle/>
          <a:p>
            <a:r>
              <a:rPr lang="en-AU" sz="1400" b="1" dirty="0"/>
              <a:t>For further information on any of these topics please see our website </a:t>
            </a:r>
          </a:p>
        </p:txBody>
      </p:sp>
      <p:pic>
        <p:nvPicPr>
          <p:cNvPr id="11" name="Picture 10"/>
          <p:cNvPicPr>
            <a:picLocks noChangeAspect="1"/>
          </p:cNvPicPr>
          <p:nvPr/>
        </p:nvPicPr>
        <p:blipFill rotWithShape="1">
          <a:blip r:embed="rId10" cstate="print">
            <a:extLst>
              <a:ext uri="{28A0092B-C50C-407E-A947-70E740481C1C}">
                <a14:useLocalDpi xmlns:a14="http://schemas.microsoft.com/office/drawing/2010/main" val="0"/>
              </a:ext>
            </a:extLst>
          </a:blip>
          <a:srcRect t="17060" b="24555"/>
          <a:stretch/>
        </p:blipFill>
        <p:spPr>
          <a:xfrm>
            <a:off x="8650915" y="3757149"/>
            <a:ext cx="370208" cy="233438"/>
          </a:xfrm>
          <a:prstGeom prst="rect">
            <a:avLst/>
          </a:prstGeom>
        </p:spPr>
      </p:pic>
      <p:sp>
        <p:nvSpPr>
          <p:cNvPr id="12" name="Rectangle 11"/>
          <p:cNvSpPr/>
          <p:nvPr/>
        </p:nvSpPr>
        <p:spPr>
          <a:xfrm>
            <a:off x="-643804" y="2333406"/>
            <a:ext cx="473724" cy="3240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13" name="Group 12"/>
          <p:cNvGrpSpPr/>
          <p:nvPr/>
        </p:nvGrpSpPr>
        <p:grpSpPr>
          <a:xfrm>
            <a:off x="6340752" y="4019626"/>
            <a:ext cx="499796" cy="499796"/>
            <a:chOff x="3926946" y="3287641"/>
            <a:chExt cx="499796" cy="499796"/>
          </a:xfrm>
        </p:grpSpPr>
        <p:sp>
          <p:nvSpPr>
            <p:cNvPr id="30" name="Oval 29"/>
            <p:cNvSpPr/>
            <p:nvPr/>
          </p:nvSpPr>
          <p:spPr>
            <a:xfrm>
              <a:off x="3926946" y="3287641"/>
              <a:ext cx="499796" cy="499796"/>
            </a:xfrm>
            <a:prstGeom prst="ellipse">
              <a:avLst/>
            </a:prstGeom>
            <a:solidFill>
              <a:schemeClr val="bg1"/>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w="57150">
                  <a:solidFill>
                    <a:schemeClr val="tx1"/>
                  </a:solidFill>
                </a:ln>
                <a:solidFill>
                  <a:schemeClr val="bg1"/>
                </a:solidFill>
              </a:endParaRPr>
            </a:p>
          </p:txBody>
        </p:sp>
        <p:pic>
          <p:nvPicPr>
            <p:cNvPr id="33" name="Picture 32"/>
            <p:cNvPicPr>
              <a:picLocks noChangeAspect="1"/>
            </p:cNvPicPr>
            <p:nvPr/>
          </p:nvPicPr>
          <p:blipFill rotWithShape="1">
            <a:blip r:embed="rId11" cstate="print">
              <a:extLst>
                <a:ext uri="{28A0092B-C50C-407E-A947-70E740481C1C}">
                  <a14:useLocalDpi xmlns:a14="http://schemas.microsoft.com/office/drawing/2010/main" val="0"/>
                </a:ext>
              </a:extLst>
            </a:blip>
            <a:srcRect l="10236" t="22332" r="10752" b="21964"/>
            <a:stretch/>
          </p:blipFill>
          <p:spPr>
            <a:xfrm rot="2163554">
              <a:off x="4033580" y="3398728"/>
              <a:ext cx="346104" cy="244003"/>
            </a:xfrm>
            <a:prstGeom prst="rect">
              <a:avLst/>
            </a:prstGeom>
            <a:solidFill>
              <a:schemeClr val="bg1"/>
            </a:solidFill>
            <a:ln>
              <a:noFill/>
            </a:ln>
          </p:spPr>
        </p:pic>
        <p:pic>
          <p:nvPicPr>
            <p:cNvPr id="31" name="Picture 30"/>
            <p:cNvPicPr>
              <a:picLocks noChangeAspect="1"/>
            </p:cNvPicPr>
            <p:nvPr/>
          </p:nvPicPr>
          <p:blipFill rotWithShape="1">
            <a:blip r:embed="rId11" cstate="print">
              <a:extLst>
                <a:ext uri="{28A0092B-C50C-407E-A947-70E740481C1C}">
                  <a14:useLocalDpi xmlns:a14="http://schemas.microsoft.com/office/drawing/2010/main" val="0"/>
                </a:ext>
              </a:extLst>
            </a:blip>
            <a:srcRect l="10236" t="22332" r="10752" b="21964"/>
            <a:stretch/>
          </p:blipFill>
          <p:spPr>
            <a:xfrm>
              <a:off x="4039394" y="3451347"/>
              <a:ext cx="346104" cy="244003"/>
            </a:xfrm>
            <a:prstGeom prst="rect">
              <a:avLst/>
            </a:prstGeom>
            <a:ln>
              <a:noFill/>
            </a:ln>
          </p:spPr>
        </p:pic>
      </p:grpSp>
    </p:spTree>
    <p:extLst>
      <p:ext uri="{BB962C8B-B14F-4D97-AF65-F5344CB8AC3E}">
        <p14:creationId xmlns:p14="http://schemas.microsoft.com/office/powerpoint/2010/main" val="4152438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03798" y="0"/>
            <a:ext cx="2940202" cy="1092200"/>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t="13576"/>
          <a:stretch/>
        </p:blipFill>
        <p:spPr>
          <a:xfrm>
            <a:off x="618151" y="1270218"/>
            <a:ext cx="4428067" cy="2870200"/>
          </a:xfrm>
          <a:prstGeom prst="rect">
            <a:avLst/>
          </a:prstGeom>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8856" t="13811" r="10503"/>
          <a:stretch/>
        </p:blipFill>
        <p:spPr>
          <a:xfrm>
            <a:off x="765712" y="4545481"/>
            <a:ext cx="1004768" cy="1444008"/>
          </a:xfrm>
          <a:prstGeom prst="rect">
            <a:avLst/>
          </a:prstGeom>
        </p:spPr>
      </p:pic>
      <p:sp>
        <p:nvSpPr>
          <p:cNvPr id="13" name="TextBox 12"/>
          <p:cNvSpPr txBox="1"/>
          <p:nvPr/>
        </p:nvSpPr>
        <p:spPr>
          <a:xfrm>
            <a:off x="1171208" y="3114480"/>
            <a:ext cx="292731" cy="369332"/>
          </a:xfrm>
          <a:prstGeom prst="rect">
            <a:avLst/>
          </a:prstGeom>
          <a:noFill/>
        </p:spPr>
        <p:txBody>
          <a:bodyPr wrap="square" rtlCol="0">
            <a:spAutoFit/>
          </a:bodyPr>
          <a:lstStyle/>
          <a:p>
            <a:pPr algn="ctr"/>
            <a:r>
              <a:rPr lang="en-AU" dirty="0">
                <a:solidFill>
                  <a:schemeClr val="bg1"/>
                </a:solidFill>
                <a:latin typeface="Arial Black" panose="020B0A04020102020204" pitchFamily="34" charset="0"/>
                <a:cs typeface="Arial" panose="020B0604020202020204" pitchFamily="34" charset="0"/>
              </a:rPr>
              <a:t>1</a:t>
            </a:r>
          </a:p>
        </p:txBody>
      </p:sp>
      <p:sp>
        <p:nvSpPr>
          <p:cNvPr id="14" name="TextBox 13"/>
          <p:cNvSpPr txBox="1"/>
          <p:nvPr/>
        </p:nvSpPr>
        <p:spPr>
          <a:xfrm>
            <a:off x="2604741" y="3231952"/>
            <a:ext cx="288722" cy="369332"/>
          </a:xfrm>
          <a:prstGeom prst="rect">
            <a:avLst/>
          </a:prstGeom>
          <a:noFill/>
        </p:spPr>
        <p:txBody>
          <a:bodyPr wrap="square" rtlCol="0">
            <a:spAutoFit/>
          </a:bodyPr>
          <a:lstStyle/>
          <a:p>
            <a:pPr algn="ctr"/>
            <a:r>
              <a:rPr lang="en-AU" dirty="0">
                <a:solidFill>
                  <a:schemeClr val="bg1"/>
                </a:solidFill>
                <a:latin typeface="Arial Black" panose="020B0A04020102020204" pitchFamily="34" charset="0"/>
                <a:cs typeface="Arial" panose="020B0604020202020204" pitchFamily="34" charset="0"/>
              </a:rPr>
              <a:t>2</a:t>
            </a:r>
          </a:p>
        </p:txBody>
      </p:sp>
      <p:sp>
        <p:nvSpPr>
          <p:cNvPr id="15" name="TextBox 14"/>
          <p:cNvSpPr txBox="1"/>
          <p:nvPr/>
        </p:nvSpPr>
        <p:spPr>
          <a:xfrm>
            <a:off x="3992076" y="3352794"/>
            <a:ext cx="273057" cy="369332"/>
          </a:xfrm>
          <a:prstGeom prst="rect">
            <a:avLst/>
          </a:prstGeom>
          <a:noFill/>
        </p:spPr>
        <p:txBody>
          <a:bodyPr wrap="square" rtlCol="0">
            <a:spAutoFit/>
          </a:bodyPr>
          <a:lstStyle/>
          <a:p>
            <a:pPr algn="ctr"/>
            <a:r>
              <a:rPr lang="en-AU" dirty="0">
                <a:solidFill>
                  <a:schemeClr val="bg1"/>
                </a:solidFill>
                <a:latin typeface="Arial Black" panose="020B0A04020102020204" pitchFamily="34" charset="0"/>
                <a:cs typeface="Arial" panose="020B0604020202020204" pitchFamily="34" charset="0"/>
              </a:rPr>
              <a:t>3</a:t>
            </a:r>
          </a:p>
        </p:txBody>
      </p:sp>
      <p:sp>
        <p:nvSpPr>
          <p:cNvPr id="16" name="TextBox 15"/>
          <p:cNvSpPr txBox="1"/>
          <p:nvPr/>
        </p:nvSpPr>
        <p:spPr>
          <a:xfrm>
            <a:off x="2218557" y="2303178"/>
            <a:ext cx="211518" cy="369332"/>
          </a:xfrm>
          <a:prstGeom prst="rect">
            <a:avLst/>
          </a:prstGeom>
          <a:noFill/>
        </p:spPr>
        <p:txBody>
          <a:bodyPr wrap="square" rtlCol="0">
            <a:spAutoFit/>
          </a:bodyPr>
          <a:lstStyle/>
          <a:p>
            <a:pPr algn="ctr"/>
            <a:r>
              <a:rPr lang="en-AU" dirty="0">
                <a:solidFill>
                  <a:schemeClr val="bg1"/>
                </a:solidFill>
                <a:latin typeface="Arial Black" panose="020B0A04020102020204" pitchFamily="34" charset="0"/>
                <a:cs typeface="Arial" panose="020B0604020202020204" pitchFamily="34" charset="0"/>
              </a:rPr>
              <a:t>6</a:t>
            </a:r>
          </a:p>
        </p:txBody>
      </p:sp>
      <p:sp>
        <p:nvSpPr>
          <p:cNvPr id="18" name="TextBox 17"/>
          <p:cNvSpPr txBox="1"/>
          <p:nvPr/>
        </p:nvSpPr>
        <p:spPr>
          <a:xfrm>
            <a:off x="3583925" y="2358759"/>
            <a:ext cx="202684" cy="369332"/>
          </a:xfrm>
          <a:prstGeom prst="rect">
            <a:avLst/>
          </a:prstGeom>
          <a:noFill/>
        </p:spPr>
        <p:txBody>
          <a:bodyPr wrap="square" rtlCol="0">
            <a:spAutoFit/>
          </a:bodyPr>
          <a:lstStyle/>
          <a:p>
            <a:pPr algn="ctr"/>
            <a:r>
              <a:rPr lang="en-AU" dirty="0">
                <a:solidFill>
                  <a:schemeClr val="bg1"/>
                </a:solidFill>
                <a:latin typeface="Arial Black" panose="020B0A04020102020204" pitchFamily="34" charset="0"/>
                <a:cs typeface="Arial" panose="020B0604020202020204" pitchFamily="34" charset="0"/>
              </a:rPr>
              <a:t>4</a:t>
            </a:r>
          </a:p>
        </p:txBody>
      </p:sp>
      <p:sp>
        <p:nvSpPr>
          <p:cNvPr id="21" name="TextBox 20"/>
          <p:cNvSpPr txBox="1"/>
          <p:nvPr/>
        </p:nvSpPr>
        <p:spPr>
          <a:xfrm>
            <a:off x="7674773" y="6020055"/>
            <a:ext cx="1508975" cy="830997"/>
          </a:xfrm>
          <a:prstGeom prst="rect">
            <a:avLst/>
          </a:prstGeom>
          <a:noFill/>
        </p:spPr>
        <p:txBody>
          <a:bodyPr wrap="square" rtlCol="0">
            <a:spAutoFit/>
          </a:bodyPr>
          <a:lstStyle/>
          <a:p>
            <a:pPr algn="ctr"/>
            <a:r>
              <a:rPr lang="en-AU" sz="1200" b="1" dirty="0">
                <a:latin typeface="Comic Sans MS" panose="030F0702030302020204" pitchFamily="66" charset="0"/>
              </a:rPr>
              <a:t>Coach and Owner</a:t>
            </a:r>
          </a:p>
          <a:p>
            <a:pPr algn="ctr"/>
            <a:r>
              <a:rPr lang="en-AU" sz="1200" dirty="0">
                <a:latin typeface="Comic Sans MS" panose="030F0702030302020204" pitchFamily="66" charset="0"/>
              </a:rPr>
              <a:t>Loves Cardio Tennis and seeing players improve </a:t>
            </a:r>
          </a:p>
        </p:txBody>
      </p:sp>
      <p:sp>
        <p:nvSpPr>
          <p:cNvPr id="22" name="TextBox 21"/>
          <p:cNvSpPr txBox="1"/>
          <p:nvPr/>
        </p:nvSpPr>
        <p:spPr>
          <a:xfrm>
            <a:off x="165437" y="4151981"/>
            <a:ext cx="5647266" cy="369332"/>
          </a:xfrm>
          <a:prstGeom prst="rect">
            <a:avLst/>
          </a:prstGeom>
          <a:noFill/>
        </p:spPr>
        <p:txBody>
          <a:bodyPr wrap="square" rtlCol="0">
            <a:spAutoFit/>
          </a:bodyPr>
          <a:lstStyle/>
          <a:p>
            <a:r>
              <a:rPr lang="en-AU" b="1" dirty="0">
                <a:latin typeface="Arial Black" panose="020B0A04020102020204" pitchFamily="34" charset="0"/>
              </a:rPr>
              <a:t>Meet some of our Coaches</a:t>
            </a:r>
          </a:p>
        </p:txBody>
      </p:sp>
      <p:sp>
        <p:nvSpPr>
          <p:cNvPr id="23" name="TextBox 22"/>
          <p:cNvSpPr txBox="1"/>
          <p:nvPr/>
        </p:nvSpPr>
        <p:spPr>
          <a:xfrm rot="16200000">
            <a:off x="6998912" y="5071892"/>
            <a:ext cx="1479857" cy="523220"/>
          </a:xfrm>
          <a:prstGeom prst="rect">
            <a:avLst/>
          </a:prstGeom>
          <a:noFill/>
        </p:spPr>
        <p:txBody>
          <a:bodyPr wrap="square" rtlCol="0">
            <a:spAutoFit/>
          </a:bodyPr>
          <a:lstStyle/>
          <a:p>
            <a:pPr algn="ctr"/>
            <a:r>
              <a:rPr lang="en-AU" sz="2800" b="1" dirty="0"/>
              <a:t>Kimarny</a:t>
            </a:r>
          </a:p>
        </p:txBody>
      </p:sp>
      <p:sp>
        <p:nvSpPr>
          <p:cNvPr id="24" name="TextBox 23"/>
          <p:cNvSpPr txBox="1"/>
          <p:nvPr/>
        </p:nvSpPr>
        <p:spPr>
          <a:xfrm rot="16200000">
            <a:off x="-39526" y="6144386"/>
            <a:ext cx="813538" cy="523220"/>
          </a:xfrm>
          <a:prstGeom prst="rect">
            <a:avLst/>
          </a:prstGeom>
          <a:noFill/>
        </p:spPr>
        <p:txBody>
          <a:bodyPr wrap="square" rtlCol="0">
            <a:spAutoFit/>
          </a:bodyPr>
          <a:lstStyle/>
          <a:p>
            <a:pPr algn="ctr"/>
            <a:r>
              <a:rPr lang="en-AU" sz="1400" b="1" dirty="0">
                <a:latin typeface="Comic Sans MS" panose="030F0702030302020204" pitchFamily="66" charset="0"/>
              </a:rPr>
              <a:t>FUN </a:t>
            </a:r>
            <a:br>
              <a:rPr lang="en-AU" sz="1400" b="1" dirty="0">
                <a:latin typeface="Comic Sans MS" panose="030F0702030302020204" pitchFamily="66" charset="0"/>
              </a:rPr>
            </a:br>
            <a:r>
              <a:rPr lang="en-AU" sz="1400" b="1" dirty="0">
                <a:latin typeface="Comic Sans MS" panose="030F0702030302020204" pitchFamily="66" charset="0"/>
              </a:rPr>
              <a:t>FACT</a:t>
            </a:r>
          </a:p>
        </p:txBody>
      </p:sp>
      <p:sp>
        <p:nvSpPr>
          <p:cNvPr id="25" name="TextBox 24"/>
          <p:cNvSpPr txBox="1"/>
          <p:nvPr/>
        </p:nvSpPr>
        <p:spPr>
          <a:xfrm>
            <a:off x="1852090" y="6028633"/>
            <a:ext cx="1630847" cy="830997"/>
          </a:xfrm>
          <a:prstGeom prst="rect">
            <a:avLst/>
          </a:prstGeom>
          <a:noFill/>
        </p:spPr>
        <p:txBody>
          <a:bodyPr wrap="square" rtlCol="0">
            <a:spAutoFit/>
          </a:bodyPr>
          <a:lstStyle/>
          <a:p>
            <a:pPr algn="ctr"/>
            <a:r>
              <a:rPr lang="en-US" sz="1200" b="1" dirty="0">
                <a:latin typeface="Comic Sans MS" panose="030F0702030302020204" pitchFamily="66" charset="0"/>
              </a:rPr>
              <a:t>Head Coach</a:t>
            </a:r>
            <a:br>
              <a:rPr lang="en-US" sz="1200" dirty="0">
                <a:latin typeface="Comic Sans MS" panose="030F0702030302020204" pitchFamily="66" charset="0"/>
              </a:rPr>
            </a:br>
            <a:r>
              <a:rPr lang="en-US" sz="1200" dirty="0">
                <a:latin typeface="Comic Sans MS" panose="030F0702030302020204" pitchFamily="66" charset="0"/>
              </a:rPr>
              <a:t>Original Parkside Tennis Academy Student!</a:t>
            </a:r>
          </a:p>
        </p:txBody>
      </p:sp>
      <p:sp>
        <p:nvSpPr>
          <p:cNvPr id="26" name="TextBox 25"/>
          <p:cNvSpPr txBox="1"/>
          <p:nvPr/>
        </p:nvSpPr>
        <p:spPr>
          <a:xfrm>
            <a:off x="453543" y="6020792"/>
            <a:ext cx="1619255" cy="830997"/>
          </a:xfrm>
          <a:prstGeom prst="rect">
            <a:avLst/>
          </a:prstGeom>
          <a:noFill/>
        </p:spPr>
        <p:txBody>
          <a:bodyPr wrap="square" rtlCol="0">
            <a:spAutoFit/>
          </a:bodyPr>
          <a:lstStyle/>
          <a:p>
            <a:pPr algn="ctr"/>
            <a:r>
              <a:rPr lang="en-AU" sz="1200" b="1" dirty="0">
                <a:latin typeface="Comic Sans MS" panose="030F0702030302020204" pitchFamily="66" charset="0"/>
              </a:rPr>
              <a:t>Coach and Owner</a:t>
            </a:r>
          </a:p>
          <a:p>
            <a:pPr algn="ctr"/>
            <a:r>
              <a:rPr lang="en-AU" sz="1200" dirty="0">
                <a:latin typeface="Comic Sans MS" panose="030F0702030302020204" pitchFamily="66" charset="0"/>
              </a:rPr>
              <a:t>Has played tennis for 24 hours straight</a:t>
            </a:r>
          </a:p>
        </p:txBody>
      </p:sp>
      <p:sp>
        <p:nvSpPr>
          <p:cNvPr id="27" name="TextBox 26"/>
          <p:cNvSpPr txBox="1"/>
          <p:nvPr/>
        </p:nvSpPr>
        <p:spPr>
          <a:xfrm>
            <a:off x="3357570" y="6035434"/>
            <a:ext cx="1619255" cy="830997"/>
          </a:xfrm>
          <a:prstGeom prst="rect">
            <a:avLst/>
          </a:prstGeom>
          <a:noFill/>
        </p:spPr>
        <p:txBody>
          <a:bodyPr wrap="square" rtlCol="0">
            <a:spAutoFit/>
          </a:bodyPr>
          <a:lstStyle/>
          <a:p>
            <a:pPr algn="ctr"/>
            <a:r>
              <a:rPr lang="en-AU" sz="1200" b="1" dirty="0">
                <a:latin typeface="Comic Sans MS" panose="030F0702030302020204" pitchFamily="66" charset="0"/>
              </a:rPr>
              <a:t>Head Coach</a:t>
            </a:r>
            <a:br>
              <a:rPr lang="en-AU" sz="1200" dirty="0">
                <a:latin typeface="Comic Sans MS" panose="030F0702030302020204" pitchFamily="66" charset="0"/>
              </a:rPr>
            </a:br>
            <a:r>
              <a:rPr lang="en-AU" sz="1200" dirty="0">
                <a:latin typeface="Comic Sans MS" panose="030F0702030302020204" pitchFamily="66" charset="0"/>
              </a:rPr>
              <a:t>Has coached internationally and speaks 4 languages</a:t>
            </a:r>
          </a:p>
        </p:txBody>
      </p:sp>
      <p:sp>
        <p:nvSpPr>
          <p:cNvPr id="29" name="TextBox 28"/>
          <p:cNvSpPr txBox="1"/>
          <p:nvPr/>
        </p:nvSpPr>
        <p:spPr>
          <a:xfrm>
            <a:off x="4812218" y="6071099"/>
            <a:ext cx="1619255" cy="830997"/>
          </a:xfrm>
          <a:prstGeom prst="rect">
            <a:avLst/>
          </a:prstGeom>
          <a:noFill/>
        </p:spPr>
        <p:txBody>
          <a:bodyPr wrap="square" rtlCol="0">
            <a:spAutoFit/>
          </a:bodyPr>
          <a:lstStyle/>
          <a:p>
            <a:pPr algn="ctr"/>
            <a:r>
              <a:rPr lang="en-AU" sz="1200" b="1" dirty="0">
                <a:latin typeface="Comic Sans MS" panose="030F0702030302020204" pitchFamily="66" charset="0"/>
              </a:rPr>
              <a:t>Division 1 Junior </a:t>
            </a:r>
            <a:r>
              <a:rPr lang="en-AU" sz="1200" dirty="0">
                <a:latin typeface="Comic Sans MS" panose="030F0702030302020204" pitchFamily="66" charset="0"/>
              </a:rPr>
              <a:t>Pennant player who kept playing after breaking her wrist</a:t>
            </a:r>
          </a:p>
        </p:txBody>
      </p:sp>
      <p:sp>
        <p:nvSpPr>
          <p:cNvPr id="30" name="TextBox 29"/>
          <p:cNvSpPr txBox="1"/>
          <p:nvPr/>
        </p:nvSpPr>
        <p:spPr>
          <a:xfrm>
            <a:off x="5327105" y="1270218"/>
            <a:ext cx="3630628" cy="2876901"/>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sz="135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AU" sz="1200" dirty="0">
                <a:solidFill>
                  <a:schemeClr val="tx1"/>
                </a:solidFill>
              </a:rPr>
              <a:t>Our classes are run at our main centre located opposite 95 Campbell Street and the Brad </a:t>
            </a:r>
            <a:r>
              <a:rPr lang="en-AU" sz="1200" dirty="0" err="1">
                <a:solidFill>
                  <a:schemeClr val="tx1"/>
                </a:solidFill>
              </a:rPr>
              <a:t>Haddin</a:t>
            </a:r>
            <a:r>
              <a:rPr lang="en-AU" sz="1200" dirty="0">
                <a:solidFill>
                  <a:schemeClr val="tx1"/>
                </a:solidFill>
              </a:rPr>
              <a:t> Oval.</a:t>
            </a:r>
          </a:p>
          <a:p>
            <a:pPr algn="l"/>
            <a:r>
              <a:rPr lang="en-AU" sz="1200" dirty="0">
                <a:solidFill>
                  <a:schemeClr val="tx1"/>
                </a:solidFill>
              </a:rPr>
              <a:t>Please note, we also have our Pickleball courts at </a:t>
            </a:r>
            <a:r>
              <a:rPr lang="en-AU" sz="1200" dirty="0" err="1">
                <a:solidFill>
                  <a:schemeClr val="tx1"/>
                </a:solidFill>
              </a:rPr>
              <a:t>Waniassa</a:t>
            </a:r>
            <a:r>
              <a:rPr lang="en-AU" sz="1200" dirty="0">
                <a:solidFill>
                  <a:schemeClr val="tx1"/>
                </a:solidFill>
              </a:rPr>
              <a:t> Street (opposite McDonalds) which are used for our Friday night Red Ball Rally competition.</a:t>
            </a:r>
          </a:p>
          <a:p>
            <a:pPr algn="l"/>
            <a:endParaRPr lang="en-AU" sz="1200" dirty="0">
              <a:solidFill>
                <a:schemeClr val="tx1"/>
              </a:solidFill>
            </a:endParaRPr>
          </a:p>
          <a:p>
            <a:pPr algn="l"/>
            <a:r>
              <a:rPr lang="en-AU" sz="1200" dirty="0">
                <a:solidFill>
                  <a:schemeClr val="tx1"/>
                </a:solidFill>
              </a:rPr>
              <a:t>There is plenty of free parking along Campbell Street and at the </a:t>
            </a:r>
            <a:r>
              <a:rPr lang="en-AU" sz="1200" dirty="0" err="1">
                <a:solidFill>
                  <a:schemeClr val="tx1"/>
                </a:solidFill>
              </a:rPr>
              <a:t>carpark</a:t>
            </a:r>
            <a:r>
              <a:rPr lang="en-AU" sz="1200" dirty="0">
                <a:solidFill>
                  <a:schemeClr val="tx1"/>
                </a:solidFill>
              </a:rPr>
              <a:t> between the courts and Brad </a:t>
            </a:r>
            <a:r>
              <a:rPr lang="en-AU" sz="1200" dirty="0" err="1">
                <a:solidFill>
                  <a:schemeClr val="tx1"/>
                </a:solidFill>
              </a:rPr>
              <a:t>Haddin</a:t>
            </a:r>
            <a:r>
              <a:rPr lang="en-AU" sz="1200" dirty="0">
                <a:solidFill>
                  <a:schemeClr val="tx1"/>
                </a:solidFill>
              </a:rPr>
              <a:t> Oval. Please enter the courts via the back gate and speak to the Head Coach, who will be located on Court 6, to be directed to your class.</a:t>
            </a:r>
          </a:p>
          <a:p>
            <a:pPr algn="l"/>
            <a:endParaRPr lang="en-AU" sz="1200" dirty="0">
              <a:solidFill>
                <a:schemeClr val="tx1"/>
              </a:solidFill>
            </a:endParaRPr>
          </a:p>
          <a:p>
            <a:pPr algn="l"/>
            <a:r>
              <a:rPr lang="en-AU" sz="1200" dirty="0">
                <a:solidFill>
                  <a:schemeClr val="tx1"/>
                </a:solidFill>
              </a:rPr>
              <a:t>If you need to borrow a racket please let one of our coaches know and they will find the right size for you.</a:t>
            </a:r>
          </a:p>
        </p:txBody>
      </p:sp>
      <p:sp>
        <p:nvSpPr>
          <p:cNvPr id="33" name="TextBox 32"/>
          <p:cNvSpPr txBox="1"/>
          <p:nvPr/>
        </p:nvSpPr>
        <p:spPr>
          <a:xfrm rot="16200000">
            <a:off x="1234966" y="5084337"/>
            <a:ext cx="1479857" cy="523220"/>
          </a:xfrm>
          <a:prstGeom prst="rect">
            <a:avLst/>
          </a:prstGeom>
          <a:noFill/>
        </p:spPr>
        <p:txBody>
          <a:bodyPr wrap="square" rtlCol="0">
            <a:spAutoFit/>
          </a:bodyPr>
          <a:lstStyle/>
          <a:p>
            <a:pPr algn="ctr"/>
            <a:r>
              <a:rPr lang="en-AU" sz="2800" b="1" dirty="0"/>
              <a:t>Josh</a:t>
            </a:r>
          </a:p>
        </p:txBody>
      </p:sp>
      <p:sp>
        <p:nvSpPr>
          <p:cNvPr id="34" name="TextBox 33"/>
          <p:cNvSpPr txBox="1"/>
          <p:nvPr/>
        </p:nvSpPr>
        <p:spPr>
          <a:xfrm rot="16200000">
            <a:off x="-234849" y="5089980"/>
            <a:ext cx="1479857" cy="523220"/>
          </a:xfrm>
          <a:prstGeom prst="rect">
            <a:avLst/>
          </a:prstGeom>
          <a:noFill/>
        </p:spPr>
        <p:txBody>
          <a:bodyPr wrap="square" rtlCol="0">
            <a:spAutoFit/>
          </a:bodyPr>
          <a:lstStyle/>
          <a:p>
            <a:pPr algn="ctr"/>
            <a:r>
              <a:rPr lang="en-AU" sz="2800" b="1" dirty="0"/>
              <a:t>Ben</a:t>
            </a:r>
          </a:p>
        </p:txBody>
      </p:sp>
      <p:sp>
        <p:nvSpPr>
          <p:cNvPr id="35" name="TextBox 34"/>
          <p:cNvSpPr txBox="1"/>
          <p:nvPr/>
        </p:nvSpPr>
        <p:spPr>
          <a:xfrm rot="16200000">
            <a:off x="4186201" y="5067056"/>
            <a:ext cx="1479857" cy="523220"/>
          </a:xfrm>
          <a:prstGeom prst="rect">
            <a:avLst/>
          </a:prstGeom>
          <a:noFill/>
        </p:spPr>
        <p:txBody>
          <a:bodyPr wrap="square" rtlCol="0">
            <a:spAutoFit/>
          </a:bodyPr>
          <a:lstStyle/>
          <a:p>
            <a:pPr algn="ctr"/>
            <a:r>
              <a:rPr lang="en-AU" sz="2800" b="1" dirty="0"/>
              <a:t>Bridie</a:t>
            </a:r>
          </a:p>
        </p:txBody>
      </p:sp>
      <p:sp>
        <p:nvSpPr>
          <p:cNvPr id="36" name="TextBox 35"/>
          <p:cNvSpPr txBox="1"/>
          <p:nvPr/>
        </p:nvSpPr>
        <p:spPr>
          <a:xfrm rot="16200000">
            <a:off x="2704687" y="4998609"/>
            <a:ext cx="1479857" cy="523220"/>
          </a:xfrm>
          <a:prstGeom prst="rect">
            <a:avLst/>
          </a:prstGeom>
          <a:noFill/>
        </p:spPr>
        <p:txBody>
          <a:bodyPr wrap="square" rtlCol="0">
            <a:spAutoFit/>
          </a:bodyPr>
          <a:lstStyle/>
          <a:p>
            <a:pPr algn="ctr"/>
            <a:r>
              <a:rPr lang="en-AU" sz="2800" b="1" dirty="0"/>
              <a:t>Luigi</a:t>
            </a:r>
          </a:p>
        </p:txBody>
      </p:sp>
      <p:sp>
        <p:nvSpPr>
          <p:cNvPr id="32" name="TextBox 31"/>
          <p:cNvSpPr txBox="1"/>
          <p:nvPr/>
        </p:nvSpPr>
        <p:spPr>
          <a:xfrm rot="20117685">
            <a:off x="499049" y="2325023"/>
            <a:ext cx="1772166" cy="307777"/>
          </a:xfrm>
          <a:prstGeom prst="rect">
            <a:avLst/>
          </a:prstGeom>
          <a:noFill/>
        </p:spPr>
        <p:txBody>
          <a:bodyPr wrap="square" rtlCol="0">
            <a:spAutoFit/>
          </a:bodyPr>
          <a:lstStyle/>
          <a:p>
            <a:pPr algn="ctr"/>
            <a:r>
              <a:rPr lang="en-AU" sz="1400" dirty="0">
                <a:solidFill>
                  <a:schemeClr val="bg1"/>
                </a:solidFill>
                <a:latin typeface="Arial Black" panose="020B0A04020102020204" pitchFamily="34" charset="0"/>
              </a:rPr>
              <a:t>Campbell Street</a:t>
            </a:r>
          </a:p>
        </p:txBody>
      </p:sp>
      <p:sp>
        <p:nvSpPr>
          <p:cNvPr id="37" name="TextBox 36"/>
          <p:cNvSpPr txBox="1"/>
          <p:nvPr/>
        </p:nvSpPr>
        <p:spPr>
          <a:xfrm>
            <a:off x="3289298" y="1733235"/>
            <a:ext cx="1533758" cy="477054"/>
          </a:xfrm>
          <a:prstGeom prst="rect">
            <a:avLst/>
          </a:prstGeom>
          <a:noFill/>
        </p:spPr>
        <p:txBody>
          <a:bodyPr wrap="square" rtlCol="0">
            <a:spAutoFit/>
          </a:bodyPr>
          <a:lstStyle/>
          <a:p>
            <a:pPr algn="ctr">
              <a:lnSpc>
                <a:spcPts val="1500"/>
              </a:lnSpc>
            </a:pPr>
            <a:r>
              <a:rPr lang="en-AU" sz="1400" dirty="0">
                <a:solidFill>
                  <a:schemeClr val="bg1"/>
                </a:solidFill>
                <a:latin typeface="Arial Black" panose="020B0A04020102020204" pitchFamily="34" charset="0"/>
                <a:cs typeface="Arial" panose="020B0604020202020204" pitchFamily="34" charset="0"/>
              </a:rPr>
              <a:t>Brad </a:t>
            </a:r>
            <a:r>
              <a:rPr lang="en-AU" sz="1400" dirty="0" err="1">
                <a:solidFill>
                  <a:schemeClr val="bg1"/>
                </a:solidFill>
                <a:latin typeface="Arial Black" panose="020B0A04020102020204" pitchFamily="34" charset="0"/>
                <a:cs typeface="Arial" panose="020B0604020202020204" pitchFamily="34" charset="0"/>
              </a:rPr>
              <a:t>Haddin</a:t>
            </a:r>
            <a:r>
              <a:rPr lang="en-AU" sz="1400" dirty="0">
                <a:solidFill>
                  <a:schemeClr val="bg1"/>
                </a:solidFill>
                <a:latin typeface="Arial Black" panose="020B0A04020102020204" pitchFamily="34" charset="0"/>
                <a:cs typeface="Arial" panose="020B0604020202020204" pitchFamily="34" charset="0"/>
              </a:rPr>
              <a:t> Oval</a:t>
            </a:r>
          </a:p>
        </p:txBody>
      </p:sp>
      <p:sp>
        <p:nvSpPr>
          <p:cNvPr id="31" name="TextBox 30"/>
          <p:cNvSpPr txBox="1"/>
          <p:nvPr/>
        </p:nvSpPr>
        <p:spPr>
          <a:xfrm>
            <a:off x="121151" y="216880"/>
            <a:ext cx="6076042" cy="553998"/>
          </a:xfrm>
          <a:prstGeom prst="rect">
            <a:avLst/>
          </a:prstGeom>
          <a:noFill/>
        </p:spPr>
        <p:txBody>
          <a:bodyPr wrap="square" rtlCol="0">
            <a:spAutoFit/>
          </a:bodyPr>
          <a:lstStyle/>
          <a:p>
            <a:r>
              <a:rPr lang="en-AU" sz="3000" b="1" dirty="0">
                <a:latin typeface="Arial Black" panose="020B0A04020102020204" pitchFamily="34" charset="0"/>
              </a:rPr>
              <a:t>Location and Coaches</a:t>
            </a:r>
          </a:p>
        </p:txBody>
      </p:sp>
      <p:sp>
        <p:nvSpPr>
          <p:cNvPr id="38" name="TextBox 37"/>
          <p:cNvSpPr txBox="1"/>
          <p:nvPr/>
        </p:nvSpPr>
        <p:spPr>
          <a:xfrm>
            <a:off x="141581" y="681019"/>
            <a:ext cx="5833255" cy="307777"/>
          </a:xfrm>
          <a:prstGeom prst="rect">
            <a:avLst/>
          </a:prstGeom>
          <a:noFill/>
        </p:spPr>
        <p:txBody>
          <a:bodyPr wrap="square" rtlCol="0">
            <a:spAutoFit/>
          </a:bodyPr>
          <a:lstStyle/>
          <a:p>
            <a:r>
              <a:rPr lang="en-AU" sz="1400" b="1" dirty="0"/>
              <a:t>For further information on our location and coaches please see our website </a:t>
            </a:r>
          </a:p>
        </p:txBody>
      </p:sp>
      <p:sp>
        <p:nvSpPr>
          <p:cNvPr id="40" name="TextBox 39"/>
          <p:cNvSpPr txBox="1"/>
          <p:nvPr/>
        </p:nvSpPr>
        <p:spPr>
          <a:xfrm>
            <a:off x="2906349" y="2333449"/>
            <a:ext cx="267966" cy="369332"/>
          </a:xfrm>
          <a:prstGeom prst="rect">
            <a:avLst/>
          </a:prstGeom>
          <a:noFill/>
        </p:spPr>
        <p:txBody>
          <a:bodyPr wrap="square" rtlCol="0">
            <a:spAutoFit/>
          </a:bodyPr>
          <a:lstStyle/>
          <a:p>
            <a:pPr algn="ctr"/>
            <a:r>
              <a:rPr lang="en-AU" dirty="0">
                <a:solidFill>
                  <a:schemeClr val="bg1"/>
                </a:solidFill>
                <a:latin typeface="Arial Black" panose="020B0A04020102020204" pitchFamily="34" charset="0"/>
                <a:cs typeface="Arial" panose="020B0604020202020204" pitchFamily="34" charset="0"/>
              </a:rPr>
              <a:t>5</a:t>
            </a:r>
          </a:p>
        </p:txBody>
      </p:sp>
      <p:sp>
        <p:nvSpPr>
          <p:cNvPr id="43" name="TextBox 42"/>
          <p:cNvSpPr txBox="1"/>
          <p:nvPr/>
        </p:nvSpPr>
        <p:spPr>
          <a:xfrm rot="273835">
            <a:off x="821615" y="3786105"/>
            <a:ext cx="1350356" cy="307777"/>
          </a:xfrm>
          <a:prstGeom prst="rect">
            <a:avLst/>
          </a:prstGeom>
          <a:noFill/>
        </p:spPr>
        <p:txBody>
          <a:bodyPr wrap="square" rtlCol="0">
            <a:spAutoFit/>
          </a:bodyPr>
          <a:lstStyle/>
          <a:p>
            <a:pPr algn="ctr"/>
            <a:r>
              <a:rPr lang="en-AU" sz="1400" dirty="0">
                <a:solidFill>
                  <a:schemeClr val="bg1"/>
                </a:solidFill>
                <a:latin typeface="Arial Black" panose="020B0A04020102020204" pitchFamily="34" charset="0"/>
              </a:rPr>
              <a:t>Clubhouse</a:t>
            </a:r>
          </a:p>
        </p:txBody>
      </p:sp>
      <p:sp>
        <p:nvSpPr>
          <p:cNvPr id="39" name="TextBox 38">
            <a:extLst>
              <a:ext uri="{FF2B5EF4-FFF2-40B4-BE49-F238E27FC236}">
                <a16:creationId xmlns:a16="http://schemas.microsoft.com/office/drawing/2014/main" id="{F2DA7401-98DF-419B-A3DA-7A748CD3A618}"/>
              </a:ext>
            </a:extLst>
          </p:cNvPr>
          <p:cNvSpPr txBox="1"/>
          <p:nvPr/>
        </p:nvSpPr>
        <p:spPr>
          <a:xfrm rot="16200000">
            <a:off x="5565230" y="5111260"/>
            <a:ext cx="1479857" cy="523220"/>
          </a:xfrm>
          <a:prstGeom prst="rect">
            <a:avLst/>
          </a:prstGeom>
          <a:noFill/>
        </p:spPr>
        <p:txBody>
          <a:bodyPr wrap="square" rtlCol="0">
            <a:spAutoFit/>
          </a:bodyPr>
          <a:lstStyle/>
          <a:p>
            <a:pPr algn="ctr"/>
            <a:r>
              <a:rPr lang="en-AU" sz="2800" b="1" dirty="0"/>
              <a:t>Liam</a:t>
            </a:r>
          </a:p>
        </p:txBody>
      </p:sp>
      <p:sp>
        <p:nvSpPr>
          <p:cNvPr id="42" name="TextBox 41">
            <a:extLst>
              <a:ext uri="{FF2B5EF4-FFF2-40B4-BE49-F238E27FC236}">
                <a16:creationId xmlns:a16="http://schemas.microsoft.com/office/drawing/2014/main" id="{431C2684-8AE7-407C-B396-89FC979DA555}"/>
              </a:ext>
            </a:extLst>
          </p:cNvPr>
          <p:cNvSpPr txBox="1"/>
          <p:nvPr/>
        </p:nvSpPr>
        <p:spPr>
          <a:xfrm>
            <a:off x="6281358" y="6044896"/>
            <a:ext cx="1439842" cy="830997"/>
          </a:xfrm>
          <a:prstGeom prst="rect">
            <a:avLst/>
          </a:prstGeom>
          <a:noFill/>
        </p:spPr>
        <p:txBody>
          <a:bodyPr wrap="square" rtlCol="0">
            <a:spAutoFit/>
          </a:bodyPr>
          <a:lstStyle/>
          <a:p>
            <a:pPr algn="ctr"/>
            <a:r>
              <a:rPr lang="en-AU" sz="1200" b="1" dirty="0">
                <a:latin typeface="Comic Sans MS" panose="030F0702030302020204" pitchFamily="66" charset="0"/>
              </a:rPr>
              <a:t>Division 1 Junior </a:t>
            </a:r>
            <a:r>
              <a:rPr lang="en-AU" sz="1200" dirty="0">
                <a:latin typeface="Comic Sans MS" panose="030F0702030302020204" pitchFamily="66" charset="0"/>
              </a:rPr>
              <a:t>Pennant player who is ambidextrous</a:t>
            </a:r>
          </a:p>
        </p:txBody>
      </p:sp>
      <p:pic>
        <p:nvPicPr>
          <p:cNvPr id="5" name="Picture 4">
            <a:extLst>
              <a:ext uri="{FF2B5EF4-FFF2-40B4-BE49-F238E27FC236}">
                <a16:creationId xmlns:a16="http://schemas.microsoft.com/office/drawing/2014/main" id="{AD894AA1-758E-FDB7-763E-BB297425293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69823" y="4527475"/>
            <a:ext cx="1083009" cy="1444012"/>
          </a:xfrm>
          <a:prstGeom prst="rect">
            <a:avLst/>
          </a:prstGeom>
        </p:spPr>
      </p:pic>
      <p:pic>
        <p:nvPicPr>
          <p:cNvPr id="11" name="Picture 10">
            <a:extLst>
              <a:ext uri="{FF2B5EF4-FFF2-40B4-BE49-F238E27FC236}">
                <a16:creationId xmlns:a16="http://schemas.microsoft.com/office/drawing/2014/main" id="{8A8EE46D-B528-F8C1-A441-8F1454E4B11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5400000">
            <a:off x="6316882" y="4714155"/>
            <a:ext cx="1436950" cy="1077713"/>
          </a:xfrm>
          <a:prstGeom prst="rect">
            <a:avLst/>
          </a:prstGeom>
        </p:spPr>
      </p:pic>
      <p:pic>
        <p:nvPicPr>
          <p:cNvPr id="3" name="Picture 2">
            <a:extLst>
              <a:ext uri="{FF2B5EF4-FFF2-40B4-BE49-F238E27FC236}">
                <a16:creationId xmlns:a16="http://schemas.microsoft.com/office/drawing/2014/main" id="{AD7ECF34-7B6B-3A2F-8B0D-35C1FC83A09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19663" y="4541171"/>
            <a:ext cx="1110569" cy="1430315"/>
          </a:xfrm>
          <a:prstGeom prst="rect">
            <a:avLst/>
          </a:prstGeom>
        </p:spPr>
      </p:pic>
      <p:pic>
        <p:nvPicPr>
          <p:cNvPr id="9" name="Picture 8">
            <a:extLst>
              <a:ext uri="{FF2B5EF4-FFF2-40B4-BE49-F238E27FC236}">
                <a16:creationId xmlns:a16="http://schemas.microsoft.com/office/drawing/2014/main" id="{B8216349-BE10-3982-3E5C-37D22ED0475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49030" y="4541171"/>
            <a:ext cx="1059641" cy="1431996"/>
          </a:xfrm>
          <a:prstGeom prst="rect">
            <a:avLst/>
          </a:prstGeom>
        </p:spPr>
      </p:pic>
      <p:pic>
        <p:nvPicPr>
          <p:cNvPr id="12" name="Picture 11">
            <a:extLst>
              <a:ext uri="{FF2B5EF4-FFF2-40B4-BE49-F238E27FC236}">
                <a16:creationId xmlns:a16="http://schemas.microsoft.com/office/drawing/2014/main" id="{A7D6ED7B-EC86-1640-A7A4-601524176DDF}"/>
              </a:ext>
            </a:extLst>
          </p:cNvPr>
          <p:cNvPicPr>
            <a:picLocks noChangeAspect="1"/>
          </p:cNvPicPr>
          <p:nvPr/>
        </p:nvPicPr>
        <p:blipFill>
          <a:blip r:embed="rId9" cstate="print">
            <a:extLst>
              <a:ext uri="{28A0092B-C50C-407E-A947-70E740481C1C}">
                <a14:useLocalDpi xmlns:a14="http://schemas.microsoft.com/office/drawing/2010/main" val="0"/>
              </a:ext>
            </a:extLst>
          </a:blip>
          <a:srcRect r="3998" b="2952"/>
          <a:stretch>
            <a:fillRect/>
          </a:stretch>
        </p:blipFill>
        <p:spPr>
          <a:xfrm>
            <a:off x="2136139" y="4550459"/>
            <a:ext cx="1111193" cy="1413167"/>
          </a:xfrm>
          <a:prstGeom prst="rect">
            <a:avLst/>
          </a:prstGeom>
        </p:spPr>
      </p:pic>
    </p:spTree>
    <p:extLst>
      <p:ext uri="{BB962C8B-B14F-4D97-AF65-F5344CB8AC3E}">
        <p14:creationId xmlns:p14="http://schemas.microsoft.com/office/powerpoint/2010/main" val="14760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87607" y="2675771"/>
            <a:ext cx="8718461" cy="698856"/>
          </a:xfrm>
          <a:prstGeom prst="round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5" name="Rounded Rectangle 4"/>
          <p:cNvSpPr/>
          <p:nvPr/>
        </p:nvSpPr>
        <p:spPr>
          <a:xfrm>
            <a:off x="287607" y="3458751"/>
            <a:ext cx="8718460" cy="679108"/>
          </a:xfrm>
          <a:prstGeom prst="roundRect">
            <a:avLst/>
          </a:prstGeom>
          <a:solidFill>
            <a:srgbClr val="FF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6" name="Rounded Rectangle 5"/>
          <p:cNvSpPr/>
          <p:nvPr/>
        </p:nvSpPr>
        <p:spPr>
          <a:xfrm>
            <a:off x="287607" y="4234867"/>
            <a:ext cx="8718460" cy="682416"/>
          </a:xfrm>
          <a:prstGeom prst="roundRect">
            <a:avLst/>
          </a:prstGeom>
          <a:solidFill>
            <a:srgbClr val="ED7D31">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7" name="Rounded Rectangle 6"/>
          <p:cNvSpPr/>
          <p:nvPr/>
        </p:nvSpPr>
        <p:spPr>
          <a:xfrm>
            <a:off x="287607" y="4988475"/>
            <a:ext cx="8718460" cy="687010"/>
          </a:xfrm>
          <a:prstGeom prst="roundRect">
            <a:avLst/>
          </a:prstGeom>
          <a:solidFill>
            <a:srgbClr val="00B05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8" name="Rounded Rectangle 7"/>
          <p:cNvSpPr/>
          <p:nvPr/>
        </p:nvSpPr>
        <p:spPr>
          <a:xfrm>
            <a:off x="287607" y="5764479"/>
            <a:ext cx="8718460" cy="661824"/>
          </a:xfrm>
          <a:prstGeom prst="roundRect">
            <a:avLst/>
          </a:prstGeom>
          <a:solidFill>
            <a:srgbClr val="FFFF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0" name="Rounded Rectangle 9"/>
          <p:cNvSpPr/>
          <p:nvPr/>
        </p:nvSpPr>
        <p:spPr>
          <a:xfrm>
            <a:off x="1767571" y="2078872"/>
            <a:ext cx="868611" cy="4381229"/>
          </a:xfrm>
          <a:prstGeom prst="round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1" name="TextBox 10"/>
          <p:cNvSpPr txBox="1"/>
          <p:nvPr/>
        </p:nvSpPr>
        <p:spPr>
          <a:xfrm>
            <a:off x="1759018" y="2132479"/>
            <a:ext cx="868612" cy="484748"/>
          </a:xfrm>
          <a:prstGeom prst="rect">
            <a:avLst/>
          </a:prstGeom>
          <a:noFill/>
        </p:spPr>
        <p:txBody>
          <a:bodyPr wrap="square" rtlCol="0">
            <a:spAutoFit/>
          </a:bodyPr>
          <a:lstStyle/>
          <a:p>
            <a:pPr algn="ctr"/>
            <a:r>
              <a:rPr lang="en-US" sz="1275" dirty="0"/>
              <a:t>Hot Shots Coaching</a:t>
            </a:r>
            <a:endParaRPr lang="en-AU" sz="1275" dirty="0"/>
          </a:p>
        </p:txBody>
      </p:sp>
      <p:sp>
        <p:nvSpPr>
          <p:cNvPr id="12" name="Rounded Rectangle 11"/>
          <p:cNvSpPr/>
          <p:nvPr/>
        </p:nvSpPr>
        <p:spPr>
          <a:xfrm>
            <a:off x="2742365" y="2006630"/>
            <a:ext cx="848090" cy="4354319"/>
          </a:xfrm>
          <a:prstGeom prst="round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3" name="TextBox 12"/>
          <p:cNvSpPr txBox="1"/>
          <p:nvPr/>
        </p:nvSpPr>
        <p:spPr>
          <a:xfrm>
            <a:off x="2639357" y="2126764"/>
            <a:ext cx="1016239" cy="484748"/>
          </a:xfrm>
          <a:prstGeom prst="rect">
            <a:avLst/>
          </a:prstGeom>
          <a:noFill/>
        </p:spPr>
        <p:txBody>
          <a:bodyPr wrap="square" rtlCol="0">
            <a:spAutoFit/>
          </a:bodyPr>
          <a:lstStyle/>
          <a:p>
            <a:pPr algn="ctr"/>
            <a:r>
              <a:rPr lang="en-US" sz="1275" dirty="0"/>
              <a:t>Hot Shots</a:t>
            </a:r>
            <a:br>
              <a:rPr lang="en-US" sz="1275" dirty="0"/>
            </a:br>
            <a:r>
              <a:rPr lang="en-US" sz="1275" dirty="0"/>
              <a:t>Match Play</a:t>
            </a:r>
            <a:endParaRPr lang="en-AU" sz="1275" dirty="0"/>
          </a:p>
        </p:txBody>
      </p:sp>
      <p:sp>
        <p:nvSpPr>
          <p:cNvPr id="14" name="Rounded Rectangle 13"/>
          <p:cNvSpPr/>
          <p:nvPr/>
        </p:nvSpPr>
        <p:spPr>
          <a:xfrm>
            <a:off x="3630790" y="2098543"/>
            <a:ext cx="822728" cy="4347432"/>
          </a:xfrm>
          <a:prstGeom prst="round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5" name="TextBox 14"/>
          <p:cNvSpPr txBox="1"/>
          <p:nvPr/>
        </p:nvSpPr>
        <p:spPr>
          <a:xfrm>
            <a:off x="3628837" y="2094715"/>
            <a:ext cx="822728" cy="507831"/>
          </a:xfrm>
          <a:prstGeom prst="rect">
            <a:avLst/>
          </a:prstGeom>
          <a:noFill/>
        </p:spPr>
        <p:txBody>
          <a:bodyPr wrap="square" rtlCol="0">
            <a:spAutoFit/>
          </a:bodyPr>
          <a:lstStyle/>
          <a:p>
            <a:pPr algn="ctr"/>
            <a:r>
              <a:rPr lang="en-US" sz="1350" dirty="0"/>
              <a:t>Squad Training</a:t>
            </a:r>
            <a:endParaRPr lang="en-AU" sz="1350" dirty="0"/>
          </a:p>
        </p:txBody>
      </p:sp>
      <p:sp>
        <p:nvSpPr>
          <p:cNvPr id="16" name="Rounded Rectangle 15"/>
          <p:cNvSpPr/>
          <p:nvPr/>
        </p:nvSpPr>
        <p:spPr>
          <a:xfrm>
            <a:off x="4558826" y="2084462"/>
            <a:ext cx="822728" cy="4329320"/>
          </a:xfrm>
          <a:prstGeom prst="round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7" name="TextBox 16"/>
          <p:cNvSpPr txBox="1"/>
          <p:nvPr/>
        </p:nvSpPr>
        <p:spPr>
          <a:xfrm>
            <a:off x="4524311" y="2116473"/>
            <a:ext cx="904765" cy="507831"/>
          </a:xfrm>
          <a:prstGeom prst="rect">
            <a:avLst/>
          </a:prstGeom>
          <a:noFill/>
        </p:spPr>
        <p:txBody>
          <a:bodyPr wrap="square" rtlCol="0">
            <a:spAutoFit/>
          </a:bodyPr>
          <a:lstStyle/>
          <a:p>
            <a:pPr algn="ctr"/>
            <a:r>
              <a:rPr lang="en-US" sz="1350" dirty="0"/>
              <a:t>Colourball League</a:t>
            </a:r>
            <a:endParaRPr lang="en-AU" sz="1350" dirty="0"/>
          </a:p>
        </p:txBody>
      </p:sp>
      <p:sp>
        <p:nvSpPr>
          <p:cNvPr id="18" name="Rounded Rectangle 17"/>
          <p:cNvSpPr/>
          <p:nvPr/>
        </p:nvSpPr>
        <p:spPr>
          <a:xfrm>
            <a:off x="5491102" y="2066350"/>
            <a:ext cx="822728" cy="4347432"/>
          </a:xfrm>
          <a:prstGeom prst="round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9" name="TextBox 18"/>
          <p:cNvSpPr txBox="1"/>
          <p:nvPr/>
        </p:nvSpPr>
        <p:spPr>
          <a:xfrm>
            <a:off x="5391493" y="2131472"/>
            <a:ext cx="1039390" cy="496290"/>
          </a:xfrm>
          <a:prstGeom prst="rect">
            <a:avLst/>
          </a:prstGeom>
          <a:noFill/>
        </p:spPr>
        <p:txBody>
          <a:bodyPr wrap="square" rtlCol="0">
            <a:spAutoFit/>
          </a:bodyPr>
          <a:lstStyle/>
          <a:p>
            <a:pPr algn="ctr"/>
            <a:r>
              <a:rPr lang="en-US" sz="1350" dirty="0"/>
              <a:t>Pennant </a:t>
            </a:r>
            <a:r>
              <a:rPr lang="en-US" sz="1275" dirty="0"/>
              <a:t>Competition</a:t>
            </a:r>
            <a:endParaRPr lang="en-AU" sz="1275" dirty="0"/>
          </a:p>
        </p:txBody>
      </p:sp>
      <p:sp>
        <p:nvSpPr>
          <p:cNvPr id="20" name="Rounded Rectangle 19"/>
          <p:cNvSpPr/>
          <p:nvPr/>
        </p:nvSpPr>
        <p:spPr>
          <a:xfrm>
            <a:off x="6390756" y="2068233"/>
            <a:ext cx="864547" cy="4334911"/>
          </a:xfrm>
          <a:prstGeom prst="round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dirty="0"/>
          </a:p>
        </p:txBody>
      </p:sp>
      <p:sp>
        <p:nvSpPr>
          <p:cNvPr id="21" name="TextBox 20"/>
          <p:cNvSpPr txBox="1"/>
          <p:nvPr/>
        </p:nvSpPr>
        <p:spPr>
          <a:xfrm>
            <a:off x="6315395" y="2250086"/>
            <a:ext cx="1033040" cy="276999"/>
          </a:xfrm>
          <a:prstGeom prst="rect">
            <a:avLst/>
          </a:prstGeom>
          <a:noFill/>
        </p:spPr>
        <p:txBody>
          <a:bodyPr wrap="square" rtlCol="0">
            <a:spAutoFit/>
          </a:bodyPr>
          <a:lstStyle/>
          <a:p>
            <a:pPr algn="ctr"/>
            <a:r>
              <a:rPr lang="en-US" sz="1200" dirty="0"/>
              <a:t>Tournaments</a:t>
            </a:r>
            <a:endParaRPr lang="en-AU" sz="1350" dirty="0"/>
          </a:p>
        </p:txBody>
      </p:sp>
      <p:cxnSp>
        <p:nvCxnSpPr>
          <p:cNvPr id="34" name="Elbow Connector 33"/>
          <p:cNvCxnSpPr>
            <a:stCxn id="37" idx="2"/>
            <a:endCxn id="45" idx="0"/>
          </p:cNvCxnSpPr>
          <p:nvPr/>
        </p:nvCxnSpPr>
        <p:spPr>
          <a:xfrm rot="16200000" flipH="1">
            <a:off x="2059450" y="3417523"/>
            <a:ext cx="251975" cy="89"/>
          </a:xfrm>
          <a:prstGeom prst="bentConnector3">
            <a:avLst>
              <a:gd name="adj1" fmla="val 50000"/>
            </a:avLst>
          </a:prstGeom>
          <a:ln w="508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55779" y="2748951"/>
            <a:ext cx="1403202" cy="623248"/>
          </a:xfrm>
          <a:prstGeom prst="rect">
            <a:avLst/>
          </a:prstGeom>
          <a:noFill/>
        </p:spPr>
        <p:txBody>
          <a:bodyPr wrap="square" rtlCol="0">
            <a:spAutoFit/>
          </a:bodyPr>
          <a:lstStyle/>
          <a:p>
            <a:r>
              <a:rPr lang="en-US" sz="1350" b="1" dirty="0"/>
              <a:t>Explore</a:t>
            </a:r>
          </a:p>
          <a:p>
            <a:r>
              <a:rPr lang="en-US" sz="1200" dirty="0"/>
              <a:t>Blue Stage </a:t>
            </a:r>
            <a:r>
              <a:rPr lang="en-US" sz="900" dirty="0"/>
              <a:t>Approximately 2-5 years</a:t>
            </a:r>
            <a:endParaRPr lang="en-AU" sz="900" dirty="0"/>
          </a:p>
        </p:txBody>
      </p:sp>
      <p:grpSp>
        <p:nvGrpSpPr>
          <p:cNvPr id="38" name="Group 37"/>
          <p:cNvGrpSpPr/>
          <p:nvPr/>
        </p:nvGrpSpPr>
        <p:grpSpPr>
          <a:xfrm>
            <a:off x="1830968" y="2758414"/>
            <a:ext cx="705675" cy="561199"/>
            <a:chOff x="1260088" y="457200"/>
            <a:chExt cx="1164968" cy="748265"/>
          </a:xfrm>
        </p:grpSpPr>
        <p:sp>
          <p:nvSpPr>
            <p:cNvPr id="37" name="Flowchart: Alternate Process 36"/>
            <p:cNvSpPr/>
            <p:nvPr/>
          </p:nvSpPr>
          <p:spPr>
            <a:xfrm>
              <a:off x="1265329" y="457200"/>
              <a:ext cx="1159727" cy="710889"/>
            </a:xfrm>
            <a:prstGeom prst="flowChartAlternateProcess">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4" name="TextBox 23"/>
            <p:cNvSpPr txBox="1"/>
            <p:nvPr/>
          </p:nvSpPr>
          <p:spPr>
            <a:xfrm>
              <a:off x="1260088" y="466801"/>
              <a:ext cx="1159727" cy="738664"/>
            </a:xfrm>
            <a:prstGeom prst="rect">
              <a:avLst/>
            </a:prstGeom>
            <a:noFill/>
            <a:ln>
              <a:noFill/>
            </a:ln>
          </p:spPr>
          <p:txBody>
            <a:bodyPr wrap="square" rtlCol="0">
              <a:spAutoFit/>
            </a:bodyPr>
            <a:lstStyle/>
            <a:p>
              <a:pPr algn="ctr"/>
              <a:r>
                <a:rPr lang="en-US" sz="750" dirty="0" err="1">
                  <a:solidFill>
                    <a:schemeClr val="bg1"/>
                  </a:solidFill>
                </a:rPr>
                <a:t>Fundemental</a:t>
              </a:r>
              <a:r>
                <a:rPr lang="en-US" sz="750" dirty="0">
                  <a:solidFill>
                    <a:schemeClr val="bg1"/>
                  </a:solidFill>
                </a:rPr>
                <a:t> Perception Motor skills (FPMS)</a:t>
              </a:r>
              <a:endParaRPr lang="en-AU" sz="750" dirty="0">
                <a:solidFill>
                  <a:schemeClr val="bg1"/>
                </a:solidFill>
              </a:endParaRPr>
            </a:p>
          </p:txBody>
        </p:sp>
      </p:grpSp>
      <p:grpSp>
        <p:nvGrpSpPr>
          <p:cNvPr id="40" name="Group 39"/>
          <p:cNvGrpSpPr/>
          <p:nvPr/>
        </p:nvGrpSpPr>
        <p:grpSpPr>
          <a:xfrm>
            <a:off x="2794059" y="3561792"/>
            <a:ext cx="715652" cy="533167"/>
            <a:chOff x="1228194" y="457200"/>
            <a:chExt cx="1222341" cy="710889"/>
          </a:xfrm>
          <a:solidFill>
            <a:srgbClr val="B21E96"/>
          </a:solidFill>
        </p:grpSpPr>
        <p:sp>
          <p:nvSpPr>
            <p:cNvPr id="41" name="Flowchart: Alternate Process 40"/>
            <p:cNvSpPr/>
            <p:nvPr/>
          </p:nvSpPr>
          <p:spPr>
            <a:xfrm>
              <a:off x="1271239" y="457200"/>
              <a:ext cx="1159727" cy="710889"/>
            </a:xfrm>
            <a:prstGeom prst="flowChartAlternate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42" name="TextBox 41"/>
            <p:cNvSpPr txBox="1"/>
            <p:nvPr/>
          </p:nvSpPr>
          <p:spPr>
            <a:xfrm>
              <a:off x="1228194" y="560656"/>
              <a:ext cx="1222341" cy="492442"/>
            </a:xfrm>
            <a:prstGeom prst="rect">
              <a:avLst/>
            </a:prstGeom>
            <a:noFill/>
            <a:ln>
              <a:noFill/>
            </a:ln>
          </p:spPr>
          <p:txBody>
            <a:bodyPr wrap="square" rtlCol="0">
              <a:spAutoFit/>
            </a:bodyPr>
            <a:lstStyle/>
            <a:p>
              <a:pPr algn="ctr"/>
              <a:r>
                <a:rPr lang="en-US" sz="900" dirty="0">
                  <a:solidFill>
                    <a:schemeClr val="bg1"/>
                  </a:solidFill>
                </a:rPr>
                <a:t>Red Ball Match play</a:t>
              </a:r>
              <a:endParaRPr lang="en-AU" sz="900" dirty="0">
                <a:solidFill>
                  <a:schemeClr val="bg1"/>
                </a:solidFill>
              </a:endParaRPr>
            </a:p>
          </p:txBody>
        </p:sp>
      </p:grpSp>
      <p:sp>
        <p:nvSpPr>
          <p:cNvPr id="45" name="Flowchart: Alternate Process 44"/>
          <p:cNvSpPr/>
          <p:nvPr/>
        </p:nvSpPr>
        <p:spPr>
          <a:xfrm>
            <a:off x="1845985" y="3543555"/>
            <a:ext cx="678993" cy="533167"/>
          </a:xfrm>
          <a:prstGeom prst="flowChartAlternateProcess">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46" name="TextBox 45"/>
          <p:cNvSpPr txBox="1"/>
          <p:nvPr/>
        </p:nvSpPr>
        <p:spPr>
          <a:xfrm>
            <a:off x="1825756" y="3625558"/>
            <a:ext cx="678993" cy="369332"/>
          </a:xfrm>
          <a:prstGeom prst="rect">
            <a:avLst/>
          </a:prstGeom>
          <a:noFill/>
          <a:ln>
            <a:noFill/>
          </a:ln>
        </p:spPr>
        <p:txBody>
          <a:bodyPr wrap="square" rtlCol="0">
            <a:spAutoFit/>
          </a:bodyPr>
          <a:lstStyle/>
          <a:p>
            <a:pPr algn="ctr"/>
            <a:r>
              <a:rPr lang="en-US" sz="900" dirty="0">
                <a:solidFill>
                  <a:schemeClr val="bg1"/>
                </a:solidFill>
              </a:rPr>
              <a:t>Red ball</a:t>
            </a:r>
            <a:br>
              <a:rPr lang="en-US" sz="900" dirty="0">
                <a:solidFill>
                  <a:schemeClr val="bg1"/>
                </a:solidFill>
              </a:rPr>
            </a:br>
            <a:r>
              <a:rPr lang="en-US" sz="900" dirty="0">
                <a:solidFill>
                  <a:schemeClr val="bg1"/>
                </a:solidFill>
              </a:rPr>
              <a:t>Coaching</a:t>
            </a:r>
            <a:endParaRPr lang="en-AU" sz="900" dirty="0">
              <a:solidFill>
                <a:schemeClr val="bg1"/>
              </a:solidFill>
            </a:endParaRPr>
          </a:p>
        </p:txBody>
      </p:sp>
      <p:grpSp>
        <p:nvGrpSpPr>
          <p:cNvPr id="50" name="Group 49"/>
          <p:cNvGrpSpPr/>
          <p:nvPr/>
        </p:nvGrpSpPr>
        <p:grpSpPr>
          <a:xfrm>
            <a:off x="2796445" y="4306209"/>
            <a:ext cx="710879" cy="533167"/>
            <a:chOff x="1244008" y="457200"/>
            <a:chExt cx="1214189" cy="710889"/>
          </a:xfrm>
          <a:solidFill>
            <a:srgbClr val="B21E96"/>
          </a:solidFill>
        </p:grpSpPr>
        <p:sp>
          <p:nvSpPr>
            <p:cNvPr id="51" name="Flowchart: Alternate Process 50"/>
            <p:cNvSpPr/>
            <p:nvPr/>
          </p:nvSpPr>
          <p:spPr>
            <a:xfrm>
              <a:off x="1271239" y="457200"/>
              <a:ext cx="1159727" cy="710889"/>
            </a:xfrm>
            <a:prstGeom prst="flowChartAlternate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00"/>
            </a:p>
          </p:txBody>
        </p:sp>
        <p:sp>
          <p:nvSpPr>
            <p:cNvPr id="52" name="TextBox 51"/>
            <p:cNvSpPr txBox="1"/>
            <p:nvPr/>
          </p:nvSpPr>
          <p:spPr>
            <a:xfrm>
              <a:off x="1244008" y="468021"/>
              <a:ext cx="1214189" cy="677108"/>
            </a:xfrm>
            <a:prstGeom prst="rect">
              <a:avLst/>
            </a:prstGeom>
            <a:noFill/>
            <a:ln>
              <a:noFill/>
            </a:ln>
          </p:spPr>
          <p:txBody>
            <a:bodyPr wrap="square" rtlCol="0">
              <a:spAutoFit/>
            </a:bodyPr>
            <a:lstStyle/>
            <a:p>
              <a:pPr algn="ctr"/>
              <a:r>
                <a:rPr lang="en-US" sz="900" dirty="0">
                  <a:solidFill>
                    <a:schemeClr val="bg1"/>
                  </a:solidFill>
                </a:rPr>
                <a:t>Orange Ball Match play</a:t>
              </a:r>
              <a:endParaRPr lang="en-AU" sz="900" dirty="0">
                <a:solidFill>
                  <a:schemeClr val="bg1"/>
                </a:solidFill>
              </a:endParaRPr>
            </a:p>
          </p:txBody>
        </p:sp>
      </p:grpSp>
      <p:grpSp>
        <p:nvGrpSpPr>
          <p:cNvPr id="53" name="Group 52"/>
          <p:cNvGrpSpPr/>
          <p:nvPr/>
        </p:nvGrpSpPr>
        <p:grpSpPr>
          <a:xfrm>
            <a:off x="1847317" y="4297056"/>
            <a:ext cx="684089" cy="533167"/>
            <a:chOff x="1271239" y="457200"/>
            <a:chExt cx="1168431" cy="710889"/>
          </a:xfrm>
        </p:grpSpPr>
        <p:sp>
          <p:nvSpPr>
            <p:cNvPr id="54" name="Flowchart: Alternate Process 53"/>
            <p:cNvSpPr/>
            <p:nvPr/>
          </p:nvSpPr>
          <p:spPr>
            <a:xfrm>
              <a:off x="1271239" y="457200"/>
              <a:ext cx="1159727" cy="710889"/>
            </a:xfrm>
            <a:prstGeom prst="flowChartAlternateProcess">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55" name="TextBox 54"/>
            <p:cNvSpPr txBox="1"/>
            <p:nvPr/>
          </p:nvSpPr>
          <p:spPr>
            <a:xfrm>
              <a:off x="1279943" y="467219"/>
              <a:ext cx="1159727" cy="677108"/>
            </a:xfrm>
            <a:prstGeom prst="rect">
              <a:avLst/>
            </a:prstGeom>
            <a:noFill/>
            <a:ln>
              <a:noFill/>
            </a:ln>
          </p:spPr>
          <p:txBody>
            <a:bodyPr wrap="square" rtlCol="0">
              <a:spAutoFit/>
            </a:bodyPr>
            <a:lstStyle/>
            <a:p>
              <a:pPr algn="ctr"/>
              <a:r>
                <a:rPr lang="en-US" sz="900" dirty="0">
                  <a:solidFill>
                    <a:schemeClr val="bg1"/>
                  </a:solidFill>
                </a:rPr>
                <a:t>Orange Ball Coaching</a:t>
              </a:r>
              <a:endParaRPr lang="en-AU" sz="900" dirty="0">
                <a:solidFill>
                  <a:schemeClr val="bg1"/>
                </a:solidFill>
              </a:endParaRPr>
            </a:p>
          </p:txBody>
        </p:sp>
      </p:grpSp>
      <p:grpSp>
        <p:nvGrpSpPr>
          <p:cNvPr id="62" name="Group 61"/>
          <p:cNvGrpSpPr/>
          <p:nvPr/>
        </p:nvGrpSpPr>
        <p:grpSpPr>
          <a:xfrm>
            <a:off x="2789782" y="5082688"/>
            <a:ext cx="724205" cy="533167"/>
            <a:chOff x="1227923" y="457200"/>
            <a:chExt cx="1236950" cy="710889"/>
          </a:xfrm>
          <a:solidFill>
            <a:srgbClr val="B21E96"/>
          </a:solidFill>
        </p:grpSpPr>
        <p:sp>
          <p:nvSpPr>
            <p:cNvPr id="63" name="Flowchart: Alternate Process 62"/>
            <p:cNvSpPr/>
            <p:nvPr/>
          </p:nvSpPr>
          <p:spPr>
            <a:xfrm>
              <a:off x="1271239" y="457200"/>
              <a:ext cx="1159727" cy="710889"/>
            </a:xfrm>
            <a:prstGeom prst="flowChartAlternate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00"/>
            </a:p>
          </p:txBody>
        </p:sp>
        <p:sp>
          <p:nvSpPr>
            <p:cNvPr id="64" name="TextBox 63"/>
            <p:cNvSpPr txBox="1"/>
            <p:nvPr/>
          </p:nvSpPr>
          <p:spPr>
            <a:xfrm>
              <a:off x="1227923" y="569720"/>
              <a:ext cx="1236950" cy="492442"/>
            </a:xfrm>
            <a:prstGeom prst="rect">
              <a:avLst/>
            </a:prstGeom>
            <a:noFill/>
            <a:ln>
              <a:noFill/>
            </a:ln>
          </p:spPr>
          <p:txBody>
            <a:bodyPr wrap="square" rtlCol="0">
              <a:spAutoFit/>
            </a:bodyPr>
            <a:lstStyle/>
            <a:p>
              <a:pPr algn="ctr"/>
              <a:r>
                <a:rPr lang="en-US" sz="900" dirty="0">
                  <a:solidFill>
                    <a:schemeClr val="bg1"/>
                  </a:solidFill>
                </a:rPr>
                <a:t>Green Ball Match play</a:t>
              </a:r>
              <a:endParaRPr lang="en-AU" sz="900" dirty="0">
                <a:solidFill>
                  <a:schemeClr val="bg1"/>
                </a:solidFill>
              </a:endParaRPr>
            </a:p>
          </p:txBody>
        </p:sp>
      </p:grpSp>
      <p:grpSp>
        <p:nvGrpSpPr>
          <p:cNvPr id="65" name="Group 64"/>
          <p:cNvGrpSpPr/>
          <p:nvPr/>
        </p:nvGrpSpPr>
        <p:grpSpPr>
          <a:xfrm>
            <a:off x="1839457" y="5073536"/>
            <a:ext cx="685522" cy="533167"/>
            <a:chOff x="1260088" y="457200"/>
            <a:chExt cx="1170878" cy="710889"/>
          </a:xfrm>
        </p:grpSpPr>
        <p:sp>
          <p:nvSpPr>
            <p:cNvPr id="66" name="Flowchart: Alternate Process 65"/>
            <p:cNvSpPr/>
            <p:nvPr/>
          </p:nvSpPr>
          <p:spPr>
            <a:xfrm>
              <a:off x="1271239" y="457200"/>
              <a:ext cx="1159727" cy="710889"/>
            </a:xfrm>
            <a:prstGeom prst="flowChartAlternateProcess">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67" name="TextBox 66"/>
            <p:cNvSpPr txBox="1"/>
            <p:nvPr/>
          </p:nvSpPr>
          <p:spPr>
            <a:xfrm>
              <a:off x="1260088" y="569720"/>
              <a:ext cx="1159726" cy="492442"/>
            </a:xfrm>
            <a:prstGeom prst="rect">
              <a:avLst/>
            </a:prstGeom>
            <a:noFill/>
            <a:ln>
              <a:noFill/>
            </a:ln>
          </p:spPr>
          <p:txBody>
            <a:bodyPr wrap="square" rtlCol="0">
              <a:spAutoFit/>
            </a:bodyPr>
            <a:lstStyle/>
            <a:p>
              <a:pPr algn="ctr"/>
              <a:r>
                <a:rPr lang="en-US" sz="900" dirty="0">
                  <a:solidFill>
                    <a:schemeClr val="bg1"/>
                  </a:solidFill>
                </a:rPr>
                <a:t>Green Ball Coaching</a:t>
              </a:r>
              <a:endParaRPr lang="en-AU" sz="900" dirty="0">
                <a:solidFill>
                  <a:schemeClr val="bg1"/>
                </a:solidFill>
              </a:endParaRPr>
            </a:p>
          </p:txBody>
        </p:sp>
      </p:grpSp>
      <p:grpSp>
        <p:nvGrpSpPr>
          <p:cNvPr id="71" name="Group 70"/>
          <p:cNvGrpSpPr/>
          <p:nvPr/>
        </p:nvGrpSpPr>
        <p:grpSpPr>
          <a:xfrm>
            <a:off x="1837634" y="5831814"/>
            <a:ext cx="729897" cy="533167"/>
            <a:chOff x="1255409" y="457200"/>
            <a:chExt cx="1246671" cy="710889"/>
          </a:xfrm>
        </p:grpSpPr>
        <p:sp>
          <p:nvSpPr>
            <p:cNvPr id="72" name="Flowchart: Alternate Process 71"/>
            <p:cNvSpPr/>
            <p:nvPr/>
          </p:nvSpPr>
          <p:spPr>
            <a:xfrm>
              <a:off x="1271239" y="457200"/>
              <a:ext cx="1159727" cy="710889"/>
            </a:xfrm>
            <a:prstGeom prst="flowChartAlternateProcess">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73" name="TextBox 72"/>
            <p:cNvSpPr txBox="1"/>
            <p:nvPr/>
          </p:nvSpPr>
          <p:spPr>
            <a:xfrm>
              <a:off x="1255409" y="545036"/>
              <a:ext cx="1246671" cy="492443"/>
            </a:xfrm>
            <a:prstGeom prst="rect">
              <a:avLst/>
            </a:prstGeom>
            <a:noFill/>
            <a:ln>
              <a:noFill/>
            </a:ln>
          </p:spPr>
          <p:txBody>
            <a:bodyPr wrap="square" rtlCol="0">
              <a:spAutoFit/>
            </a:bodyPr>
            <a:lstStyle/>
            <a:p>
              <a:pPr algn="ctr"/>
              <a:r>
                <a:rPr lang="en-US" sz="900" dirty="0">
                  <a:solidFill>
                    <a:schemeClr val="bg1"/>
                  </a:solidFill>
                </a:rPr>
                <a:t>Yellow Ball Coaching</a:t>
              </a:r>
            </a:p>
          </p:txBody>
        </p:sp>
      </p:grpSp>
      <p:cxnSp>
        <p:nvCxnSpPr>
          <p:cNvPr id="74" name="Elbow Connector 73"/>
          <p:cNvCxnSpPr>
            <a:stCxn id="45" idx="2"/>
            <a:endCxn id="54" idx="0"/>
          </p:cNvCxnSpPr>
          <p:nvPr/>
        </p:nvCxnSpPr>
        <p:spPr>
          <a:xfrm rot="16200000" flipH="1">
            <a:off x="2075981" y="4186223"/>
            <a:ext cx="220334" cy="1332"/>
          </a:xfrm>
          <a:prstGeom prst="bentConnector3">
            <a:avLst>
              <a:gd name="adj1" fmla="val 50000"/>
            </a:avLst>
          </a:prstGeom>
          <a:ln w="508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7" name="Elbow Connector 76"/>
          <p:cNvCxnSpPr>
            <a:stCxn id="54" idx="2"/>
            <a:endCxn id="66" idx="0"/>
          </p:cNvCxnSpPr>
          <p:nvPr/>
        </p:nvCxnSpPr>
        <p:spPr>
          <a:xfrm rot="5400000">
            <a:off x="2064492" y="4951214"/>
            <a:ext cx="243313" cy="1331"/>
          </a:xfrm>
          <a:prstGeom prst="bentConnector3">
            <a:avLst>
              <a:gd name="adj1" fmla="val 50000"/>
            </a:avLst>
          </a:prstGeom>
          <a:ln w="508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80" name="Elbow Connector 79"/>
          <p:cNvCxnSpPr>
            <a:stCxn id="66" idx="2"/>
            <a:endCxn id="72" idx="0"/>
          </p:cNvCxnSpPr>
          <p:nvPr/>
        </p:nvCxnSpPr>
        <p:spPr>
          <a:xfrm rot="16200000" flipH="1">
            <a:off x="2073385" y="5718799"/>
            <a:ext cx="225111" cy="917"/>
          </a:xfrm>
          <a:prstGeom prst="bentConnector3">
            <a:avLst>
              <a:gd name="adj1" fmla="val 50000"/>
            </a:avLst>
          </a:prstGeom>
          <a:ln w="508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3" name="Flowchart: Alternate Process 92"/>
          <p:cNvSpPr/>
          <p:nvPr/>
        </p:nvSpPr>
        <p:spPr>
          <a:xfrm>
            <a:off x="4632712" y="3543555"/>
            <a:ext cx="678993" cy="533167"/>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94" name="TextBox 93"/>
          <p:cNvSpPr txBox="1"/>
          <p:nvPr/>
        </p:nvSpPr>
        <p:spPr>
          <a:xfrm>
            <a:off x="4613774" y="3642719"/>
            <a:ext cx="678993" cy="369332"/>
          </a:xfrm>
          <a:prstGeom prst="rect">
            <a:avLst/>
          </a:prstGeom>
          <a:noFill/>
        </p:spPr>
        <p:txBody>
          <a:bodyPr wrap="square" rtlCol="0">
            <a:spAutoFit/>
          </a:bodyPr>
          <a:lstStyle/>
          <a:p>
            <a:pPr algn="ctr"/>
            <a:r>
              <a:rPr lang="en-US" sz="900" dirty="0">
                <a:solidFill>
                  <a:schemeClr val="bg1"/>
                </a:solidFill>
              </a:rPr>
              <a:t>Red Ball League</a:t>
            </a:r>
            <a:endParaRPr lang="en-AU" sz="900" dirty="0">
              <a:solidFill>
                <a:schemeClr val="bg1"/>
              </a:solidFill>
            </a:endParaRPr>
          </a:p>
        </p:txBody>
      </p:sp>
      <p:sp>
        <p:nvSpPr>
          <p:cNvPr id="108" name="Flowchart: Alternate Process 107"/>
          <p:cNvSpPr/>
          <p:nvPr/>
        </p:nvSpPr>
        <p:spPr>
          <a:xfrm>
            <a:off x="3721142" y="4309247"/>
            <a:ext cx="678993" cy="533167"/>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09" name="TextBox 108"/>
          <p:cNvSpPr txBox="1"/>
          <p:nvPr/>
        </p:nvSpPr>
        <p:spPr>
          <a:xfrm>
            <a:off x="3717257" y="4406978"/>
            <a:ext cx="678993" cy="369332"/>
          </a:xfrm>
          <a:prstGeom prst="rect">
            <a:avLst/>
          </a:prstGeom>
          <a:noFill/>
        </p:spPr>
        <p:txBody>
          <a:bodyPr wrap="square" rtlCol="0">
            <a:spAutoFit/>
          </a:bodyPr>
          <a:lstStyle/>
          <a:p>
            <a:pPr algn="ctr"/>
            <a:r>
              <a:rPr lang="en-US" sz="900" dirty="0">
                <a:solidFill>
                  <a:schemeClr val="bg1"/>
                </a:solidFill>
              </a:rPr>
              <a:t>Orange Ball Squad</a:t>
            </a:r>
            <a:endParaRPr lang="en-AU" sz="900" dirty="0">
              <a:solidFill>
                <a:schemeClr val="bg1"/>
              </a:solidFill>
            </a:endParaRPr>
          </a:p>
        </p:txBody>
      </p:sp>
      <p:sp>
        <p:nvSpPr>
          <p:cNvPr id="111" name="Flowchart: Alternate Process 110"/>
          <p:cNvSpPr/>
          <p:nvPr/>
        </p:nvSpPr>
        <p:spPr>
          <a:xfrm>
            <a:off x="4632712" y="4297056"/>
            <a:ext cx="678993" cy="533167"/>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12" name="TextBox 111"/>
          <p:cNvSpPr txBox="1"/>
          <p:nvPr/>
        </p:nvSpPr>
        <p:spPr>
          <a:xfrm>
            <a:off x="4630694" y="4381146"/>
            <a:ext cx="678993" cy="507831"/>
          </a:xfrm>
          <a:prstGeom prst="rect">
            <a:avLst/>
          </a:prstGeom>
          <a:noFill/>
        </p:spPr>
        <p:txBody>
          <a:bodyPr wrap="square" rtlCol="0">
            <a:spAutoFit/>
          </a:bodyPr>
          <a:lstStyle/>
          <a:p>
            <a:pPr algn="ctr"/>
            <a:r>
              <a:rPr lang="en-US" sz="900" dirty="0">
                <a:solidFill>
                  <a:schemeClr val="bg1"/>
                </a:solidFill>
              </a:rPr>
              <a:t>Orange Ball League</a:t>
            </a:r>
            <a:endParaRPr lang="en-AU" sz="900" dirty="0">
              <a:solidFill>
                <a:schemeClr val="bg1"/>
              </a:solidFill>
            </a:endParaRPr>
          </a:p>
        </p:txBody>
      </p:sp>
      <p:sp>
        <p:nvSpPr>
          <p:cNvPr id="114" name="Flowchart: Alternate Process 113"/>
          <p:cNvSpPr/>
          <p:nvPr/>
        </p:nvSpPr>
        <p:spPr>
          <a:xfrm>
            <a:off x="3721142" y="5085726"/>
            <a:ext cx="678993" cy="533167"/>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15" name="TextBox 114"/>
          <p:cNvSpPr txBox="1"/>
          <p:nvPr/>
        </p:nvSpPr>
        <p:spPr>
          <a:xfrm>
            <a:off x="3714858" y="5164025"/>
            <a:ext cx="678993" cy="369332"/>
          </a:xfrm>
          <a:prstGeom prst="rect">
            <a:avLst/>
          </a:prstGeom>
          <a:noFill/>
        </p:spPr>
        <p:txBody>
          <a:bodyPr wrap="square" rtlCol="0">
            <a:spAutoFit/>
          </a:bodyPr>
          <a:lstStyle/>
          <a:p>
            <a:pPr algn="ctr"/>
            <a:r>
              <a:rPr lang="en-US" sz="900" dirty="0">
                <a:solidFill>
                  <a:schemeClr val="bg1"/>
                </a:solidFill>
              </a:rPr>
              <a:t>Green Ball Squad</a:t>
            </a:r>
            <a:endParaRPr lang="en-AU" sz="900" dirty="0">
              <a:solidFill>
                <a:schemeClr val="bg1"/>
              </a:solidFill>
            </a:endParaRPr>
          </a:p>
        </p:txBody>
      </p:sp>
      <p:sp>
        <p:nvSpPr>
          <p:cNvPr id="117" name="Flowchart: Alternate Process 116"/>
          <p:cNvSpPr/>
          <p:nvPr/>
        </p:nvSpPr>
        <p:spPr>
          <a:xfrm>
            <a:off x="4632712" y="5073536"/>
            <a:ext cx="678993" cy="533167"/>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18" name="TextBox 117"/>
          <p:cNvSpPr txBox="1"/>
          <p:nvPr/>
        </p:nvSpPr>
        <p:spPr>
          <a:xfrm>
            <a:off x="4630694" y="5159066"/>
            <a:ext cx="678993" cy="369332"/>
          </a:xfrm>
          <a:prstGeom prst="rect">
            <a:avLst/>
          </a:prstGeom>
          <a:noFill/>
        </p:spPr>
        <p:txBody>
          <a:bodyPr wrap="square" rtlCol="0">
            <a:spAutoFit/>
          </a:bodyPr>
          <a:lstStyle/>
          <a:p>
            <a:pPr algn="ctr"/>
            <a:r>
              <a:rPr lang="en-US" sz="900" dirty="0">
                <a:solidFill>
                  <a:schemeClr val="bg1"/>
                </a:solidFill>
              </a:rPr>
              <a:t>Green Ball League</a:t>
            </a:r>
            <a:endParaRPr lang="en-AU" sz="900" dirty="0">
              <a:solidFill>
                <a:schemeClr val="bg1"/>
              </a:solidFill>
            </a:endParaRPr>
          </a:p>
        </p:txBody>
      </p:sp>
      <p:sp>
        <p:nvSpPr>
          <p:cNvPr id="123" name="TextBox 122"/>
          <p:cNvSpPr txBox="1"/>
          <p:nvPr/>
        </p:nvSpPr>
        <p:spPr>
          <a:xfrm>
            <a:off x="379876" y="3496413"/>
            <a:ext cx="1488278" cy="623248"/>
          </a:xfrm>
          <a:prstGeom prst="rect">
            <a:avLst/>
          </a:prstGeom>
          <a:noFill/>
        </p:spPr>
        <p:txBody>
          <a:bodyPr wrap="square" rtlCol="0">
            <a:spAutoFit/>
          </a:bodyPr>
          <a:lstStyle/>
          <a:p>
            <a:r>
              <a:rPr lang="en-US" sz="1350" b="1" dirty="0"/>
              <a:t>Liftoff</a:t>
            </a:r>
          </a:p>
          <a:p>
            <a:r>
              <a:rPr lang="en-US" sz="1200" dirty="0"/>
              <a:t>Red Stage</a:t>
            </a:r>
          </a:p>
          <a:p>
            <a:r>
              <a:rPr lang="en-US" sz="900" dirty="0"/>
              <a:t>Approximately 5-8 years</a:t>
            </a:r>
            <a:endParaRPr lang="en-AU" sz="900" dirty="0"/>
          </a:p>
        </p:txBody>
      </p:sp>
      <p:sp>
        <p:nvSpPr>
          <p:cNvPr id="124" name="TextBox 123"/>
          <p:cNvSpPr txBox="1"/>
          <p:nvPr/>
        </p:nvSpPr>
        <p:spPr>
          <a:xfrm>
            <a:off x="372894" y="4235688"/>
            <a:ext cx="1421823" cy="623248"/>
          </a:xfrm>
          <a:prstGeom prst="rect">
            <a:avLst/>
          </a:prstGeom>
          <a:noFill/>
        </p:spPr>
        <p:txBody>
          <a:bodyPr wrap="square" rtlCol="0">
            <a:spAutoFit/>
          </a:bodyPr>
          <a:lstStyle/>
          <a:p>
            <a:r>
              <a:rPr lang="en-US" sz="1350" b="1" dirty="0"/>
              <a:t>Activate</a:t>
            </a:r>
            <a:br>
              <a:rPr lang="en-US" sz="1350" dirty="0"/>
            </a:br>
            <a:r>
              <a:rPr lang="en-US" sz="1200" dirty="0"/>
              <a:t>Orange Stage</a:t>
            </a:r>
          </a:p>
          <a:p>
            <a:r>
              <a:rPr lang="en-US" sz="900" dirty="0"/>
              <a:t>Approximately 8-10 years</a:t>
            </a:r>
            <a:endParaRPr lang="en-AU" sz="900" dirty="0"/>
          </a:p>
        </p:txBody>
      </p:sp>
      <p:sp>
        <p:nvSpPr>
          <p:cNvPr id="125" name="TextBox 124"/>
          <p:cNvSpPr txBox="1"/>
          <p:nvPr/>
        </p:nvSpPr>
        <p:spPr>
          <a:xfrm>
            <a:off x="374983" y="5027441"/>
            <a:ext cx="1395446" cy="623248"/>
          </a:xfrm>
          <a:prstGeom prst="rect">
            <a:avLst/>
          </a:prstGeom>
          <a:noFill/>
        </p:spPr>
        <p:txBody>
          <a:bodyPr wrap="square" rtlCol="0">
            <a:spAutoFit/>
          </a:bodyPr>
          <a:lstStyle/>
          <a:p>
            <a:r>
              <a:rPr lang="en-US" sz="1350" b="1" dirty="0"/>
              <a:t>Evolve</a:t>
            </a:r>
            <a:br>
              <a:rPr lang="en-US" sz="1350" dirty="0"/>
            </a:br>
            <a:r>
              <a:rPr lang="en-US" sz="1200" dirty="0"/>
              <a:t>Green Stage</a:t>
            </a:r>
            <a:br>
              <a:rPr lang="en-US" sz="900" dirty="0"/>
            </a:br>
            <a:r>
              <a:rPr lang="en-US" sz="900" dirty="0"/>
              <a:t>Approximately 9+ years</a:t>
            </a:r>
            <a:endParaRPr lang="en-AU" sz="900" dirty="0"/>
          </a:p>
        </p:txBody>
      </p:sp>
      <p:sp>
        <p:nvSpPr>
          <p:cNvPr id="126" name="TextBox 125"/>
          <p:cNvSpPr txBox="1"/>
          <p:nvPr/>
        </p:nvSpPr>
        <p:spPr>
          <a:xfrm>
            <a:off x="355780" y="5880202"/>
            <a:ext cx="1499075" cy="438582"/>
          </a:xfrm>
          <a:prstGeom prst="rect">
            <a:avLst/>
          </a:prstGeom>
          <a:noFill/>
        </p:spPr>
        <p:txBody>
          <a:bodyPr wrap="square" rtlCol="0">
            <a:spAutoFit/>
          </a:bodyPr>
          <a:lstStyle/>
          <a:p>
            <a:r>
              <a:rPr lang="en-US" sz="1350" b="1" dirty="0"/>
              <a:t>Rise</a:t>
            </a:r>
          </a:p>
          <a:p>
            <a:r>
              <a:rPr lang="en-US" sz="900" dirty="0"/>
              <a:t>Approximately 10+ years</a:t>
            </a:r>
            <a:endParaRPr lang="en-AU" sz="900" dirty="0"/>
          </a:p>
        </p:txBody>
      </p:sp>
      <p:sp>
        <p:nvSpPr>
          <p:cNvPr id="127" name="Rounded Rectangle 126"/>
          <p:cNvSpPr/>
          <p:nvPr/>
        </p:nvSpPr>
        <p:spPr>
          <a:xfrm>
            <a:off x="7322425" y="2070961"/>
            <a:ext cx="822728" cy="4347432"/>
          </a:xfrm>
          <a:prstGeom prst="round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dirty="0"/>
          </a:p>
        </p:txBody>
      </p:sp>
      <p:sp>
        <p:nvSpPr>
          <p:cNvPr id="134" name="Rounded Rectangle 133"/>
          <p:cNvSpPr/>
          <p:nvPr/>
        </p:nvSpPr>
        <p:spPr>
          <a:xfrm>
            <a:off x="8183339" y="2078871"/>
            <a:ext cx="822728" cy="4347432"/>
          </a:xfrm>
          <a:prstGeom prst="round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dirty="0"/>
          </a:p>
        </p:txBody>
      </p:sp>
      <p:sp>
        <p:nvSpPr>
          <p:cNvPr id="142" name="Flowchart: Alternate Process 141"/>
          <p:cNvSpPr/>
          <p:nvPr/>
        </p:nvSpPr>
        <p:spPr>
          <a:xfrm>
            <a:off x="5565103" y="5064466"/>
            <a:ext cx="678993" cy="533167"/>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43" name="TextBox 142"/>
          <p:cNvSpPr txBox="1"/>
          <p:nvPr/>
        </p:nvSpPr>
        <p:spPr>
          <a:xfrm>
            <a:off x="5558574" y="5138811"/>
            <a:ext cx="678993" cy="369332"/>
          </a:xfrm>
          <a:prstGeom prst="rect">
            <a:avLst/>
          </a:prstGeom>
          <a:noFill/>
        </p:spPr>
        <p:txBody>
          <a:bodyPr wrap="square" rtlCol="0">
            <a:spAutoFit/>
          </a:bodyPr>
          <a:lstStyle/>
          <a:p>
            <a:pPr algn="ctr"/>
            <a:r>
              <a:rPr lang="en-US" sz="900" dirty="0">
                <a:solidFill>
                  <a:schemeClr val="bg1"/>
                </a:solidFill>
              </a:rPr>
              <a:t>Junior Pennant </a:t>
            </a:r>
            <a:endParaRPr lang="en-AU" sz="900" dirty="0">
              <a:solidFill>
                <a:schemeClr val="bg1"/>
              </a:solidFill>
            </a:endParaRPr>
          </a:p>
        </p:txBody>
      </p:sp>
      <p:sp>
        <p:nvSpPr>
          <p:cNvPr id="145" name="Flowchart: Alternate Process 144"/>
          <p:cNvSpPr/>
          <p:nvPr/>
        </p:nvSpPr>
        <p:spPr>
          <a:xfrm>
            <a:off x="5556873" y="6113924"/>
            <a:ext cx="678993" cy="231502"/>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46" name="TextBox 145"/>
          <p:cNvSpPr txBox="1"/>
          <p:nvPr/>
        </p:nvSpPr>
        <p:spPr>
          <a:xfrm>
            <a:off x="5571815" y="6111558"/>
            <a:ext cx="685286" cy="271869"/>
          </a:xfrm>
          <a:prstGeom prst="rect">
            <a:avLst/>
          </a:prstGeom>
          <a:noFill/>
        </p:spPr>
        <p:txBody>
          <a:bodyPr wrap="square" rtlCol="0">
            <a:spAutoFit/>
          </a:bodyPr>
          <a:lstStyle/>
          <a:p>
            <a:pPr algn="ctr">
              <a:lnSpc>
                <a:spcPts val="675"/>
              </a:lnSpc>
            </a:pPr>
            <a:r>
              <a:rPr lang="en-US" sz="900" dirty="0">
                <a:solidFill>
                  <a:schemeClr val="bg1"/>
                </a:solidFill>
              </a:rPr>
              <a:t>Adult</a:t>
            </a:r>
            <a:br>
              <a:rPr lang="en-US" sz="900" dirty="0">
                <a:solidFill>
                  <a:schemeClr val="bg1"/>
                </a:solidFill>
              </a:rPr>
            </a:br>
            <a:r>
              <a:rPr lang="en-US" sz="900" dirty="0">
                <a:solidFill>
                  <a:schemeClr val="bg1"/>
                </a:solidFill>
              </a:rPr>
              <a:t>Pennant </a:t>
            </a:r>
            <a:endParaRPr lang="en-AU" sz="900" dirty="0">
              <a:solidFill>
                <a:schemeClr val="bg1"/>
              </a:solidFill>
            </a:endParaRPr>
          </a:p>
        </p:txBody>
      </p:sp>
      <p:grpSp>
        <p:nvGrpSpPr>
          <p:cNvPr id="271" name="Group 270"/>
          <p:cNvGrpSpPr/>
          <p:nvPr/>
        </p:nvGrpSpPr>
        <p:grpSpPr>
          <a:xfrm>
            <a:off x="6468396" y="5058815"/>
            <a:ext cx="685522" cy="262075"/>
            <a:chOff x="7299641" y="4609779"/>
            <a:chExt cx="914029" cy="349433"/>
          </a:xfrm>
        </p:grpSpPr>
        <p:sp>
          <p:nvSpPr>
            <p:cNvPr id="148" name="Flowchart: Alternate Process 147"/>
            <p:cNvSpPr/>
            <p:nvPr/>
          </p:nvSpPr>
          <p:spPr>
            <a:xfrm>
              <a:off x="7308346" y="4609779"/>
              <a:ext cx="905324" cy="349433"/>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49" name="TextBox 148"/>
            <p:cNvSpPr txBox="1"/>
            <p:nvPr/>
          </p:nvSpPr>
          <p:spPr>
            <a:xfrm>
              <a:off x="7299641" y="4619380"/>
              <a:ext cx="905324" cy="307776"/>
            </a:xfrm>
            <a:prstGeom prst="rect">
              <a:avLst/>
            </a:prstGeom>
            <a:noFill/>
          </p:spPr>
          <p:txBody>
            <a:bodyPr wrap="square" rtlCol="0">
              <a:spAutoFit/>
            </a:bodyPr>
            <a:lstStyle/>
            <a:p>
              <a:pPr algn="ctr"/>
              <a:r>
                <a:rPr lang="en-US" sz="900" dirty="0">
                  <a:solidFill>
                    <a:schemeClr val="bg1"/>
                  </a:solidFill>
                </a:rPr>
                <a:t>Super 10s</a:t>
              </a:r>
              <a:endParaRPr lang="en-AU" sz="900" dirty="0">
                <a:solidFill>
                  <a:schemeClr val="bg1"/>
                </a:solidFill>
              </a:endParaRPr>
            </a:p>
          </p:txBody>
        </p:sp>
      </p:grpSp>
      <p:grpSp>
        <p:nvGrpSpPr>
          <p:cNvPr id="270" name="Group 269"/>
          <p:cNvGrpSpPr/>
          <p:nvPr/>
        </p:nvGrpSpPr>
        <p:grpSpPr>
          <a:xfrm>
            <a:off x="6474925" y="5355259"/>
            <a:ext cx="678993" cy="245343"/>
            <a:chOff x="7137869" y="5007613"/>
            <a:chExt cx="905324" cy="327124"/>
          </a:xfrm>
        </p:grpSpPr>
        <p:sp>
          <p:nvSpPr>
            <p:cNvPr id="151" name="Flowchart: Alternate Process 150"/>
            <p:cNvSpPr/>
            <p:nvPr/>
          </p:nvSpPr>
          <p:spPr>
            <a:xfrm>
              <a:off x="7137869" y="5007613"/>
              <a:ext cx="905324" cy="324667"/>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52" name="TextBox 151"/>
            <p:cNvSpPr txBox="1"/>
            <p:nvPr/>
          </p:nvSpPr>
          <p:spPr>
            <a:xfrm>
              <a:off x="7223052" y="5026961"/>
              <a:ext cx="678317" cy="307776"/>
            </a:xfrm>
            <a:prstGeom prst="rect">
              <a:avLst/>
            </a:prstGeom>
            <a:noFill/>
          </p:spPr>
          <p:txBody>
            <a:bodyPr wrap="square" rtlCol="0">
              <a:spAutoFit/>
            </a:bodyPr>
            <a:lstStyle/>
            <a:p>
              <a:pPr algn="ctr"/>
              <a:r>
                <a:rPr lang="en-US" sz="900" dirty="0">
                  <a:solidFill>
                    <a:schemeClr val="bg1"/>
                  </a:solidFill>
                </a:rPr>
                <a:t>JDS</a:t>
              </a:r>
              <a:endParaRPr lang="en-AU" sz="900" dirty="0">
                <a:solidFill>
                  <a:schemeClr val="bg1"/>
                </a:solidFill>
              </a:endParaRPr>
            </a:p>
          </p:txBody>
        </p:sp>
      </p:grpSp>
      <p:sp>
        <p:nvSpPr>
          <p:cNvPr id="169" name="Flowchart: Alternate Process 168"/>
          <p:cNvSpPr/>
          <p:nvPr/>
        </p:nvSpPr>
        <p:spPr>
          <a:xfrm>
            <a:off x="4632712" y="5831814"/>
            <a:ext cx="678993" cy="533167"/>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70" name="TextBox 169"/>
          <p:cNvSpPr txBox="1"/>
          <p:nvPr/>
        </p:nvSpPr>
        <p:spPr>
          <a:xfrm>
            <a:off x="4626437" y="5921564"/>
            <a:ext cx="709416" cy="369332"/>
          </a:xfrm>
          <a:prstGeom prst="rect">
            <a:avLst/>
          </a:prstGeom>
          <a:noFill/>
        </p:spPr>
        <p:txBody>
          <a:bodyPr wrap="square" rtlCol="0">
            <a:spAutoFit/>
          </a:bodyPr>
          <a:lstStyle/>
          <a:p>
            <a:pPr algn="ctr"/>
            <a:r>
              <a:rPr lang="en-US" sz="900" dirty="0">
                <a:solidFill>
                  <a:schemeClr val="bg1"/>
                </a:solidFill>
              </a:rPr>
              <a:t>Yellow Ball League</a:t>
            </a:r>
            <a:endParaRPr lang="en-AU" sz="900" dirty="0">
              <a:solidFill>
                <a:schemeClr val="bg1"/>
              </a:solidFill>
            </a:endParaRPr>
          </a:p>
        </p:txBody>
      </p:sp>
      <p:grpSp>
        <p:nvGrpSpPr>
          <p:cNvPr id="171" name="Group 170"/>
          <p:cNvGrpSpPr/>
          <p:nvPr/>
        </p:nvGrpSpPr>
        <p:grpSpPr>
          <a:xfrm>
            <a:off x="2809576" y="5840966"/>
            <a:ext cx="719829" cy="533167"/>
            <a:chOff x="1265349" y="457200"/>
            <a:chExt cx="1229474" cy="710889"/>
          </a:xfrm>
          <a:solidFill>
            <a:srgbClr val="B21E96"/>
          </a:solidFill>
        </p:grpSpPr>
        <p:sp>
          <p:nvSpPr>
            <p:cNvPr id="172" name="Flowchart: Alternate Process 171"/>
            <p:cNvSpPr/>
            <p:nvPr/>
          </p:nvSpPr>
          <p:spPr>
            <a:xfrm>
              <a:off x="1271239" y="457200"/>
              <a:ext cx="1159727" cy="710889"/>
            </a:xfrm>
            <a:prstGeom prst="flowChartAlternate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00"/>
            </a:p>
          </p:txBody>
        </p:sp>
        <p:sp>
          <p:nvSpPr>
            <p:cNvPr id="173" name="TextBox 172"/>
            <p:cNvSpPr txBox="1"/>
            <p:nvPr/>
          </p:nvSpPr>
          <p:spPr>
            <a:xfrm>
              <a:off x="1265349" y="581101"/>
              <a:ext cx="1229474" cy="492442"/>
            </a:xfrm>
            <a:prstGeom prst="rect">
              <a:avLst/>
            </a:prstGeom>
            <a:noFill/>
            <a:ln>
              <a:noFill/>
            </a:ln>
          </p:spPr>
          <p:txBody>
            <a:bodyPr wrap="square" rtlCol="0">
              <a:spAutoFit/>
            </a:bodyPr>
            <a:lstStyle/>
            <a:p>
              <a:pPr algn="ctr"/>
              <a:r>
                <a:rPr lang="en-US" sz="900" dirty="0">
                  <a:solidFill>
                    <a:schemeClr val="bg1"/>
                  </a:solidFill>
                </a:rPr>
                <a:t>Yellow Ball Match play</a:t>
              </a:r>
              <a:endParaRPr lang="en-AU" sz="900" dirty="0">
                <a:solidFill>
                  <a:schemeClr val="bg1"/>
                </a:solidFill>
              </a:endParaRPr>
            </a:p>
          </p:txBody>
        </p:sp>
      </p:grpSp>
      <p:grpSp>
        <p:nvGrpSpPr>
          <p:cNvPr id="174" name="Group 173"/>
          <p:cNvGrpSpPr/>
          <p:nvPr/>
        </p:nvGrpSpPr>
        <p:grpSpPr>
          <a:xfrm>
            <a:off x="8273781" y="2758113"/>
            <a:ext cx="647656" cy="3585467"/>
            <a:chOff x="1232914" y="457200"/>
            <a:chExt cx="1198052" cy="710889"/>
          </a:xfrm>
          <a:solidFill>
            <a:srgbClr val="B21E96"/>
          </a:solidFill>
        </p:grpSpPr>
        <p:sp>
          <p:nvSpPr>
            <p:cNvPr id="175" name="Flowchart: Alternate Process 174"/>
            <p:cNvSpPr/>
            <p:nvPr/>
          </p:nvSpPr>
          <p:spPr>
            <a:xfrm>
              <a:off x="1271239" y="457200"/>
              <a:ext cx="1159727" cy="710889"/>
            </a:xfrm>
            <a:prstGeom prst="flowChartAlternateProcess">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76" name="TextBox 175"/>
            <p:cNvSpPr txBox="1"/>
            <p:nvPr/>
          </p:nvSpPr>
          <p:spPr>
            <a:xfrm>
              <a:off x="1232914" y="735486"/>
              <a:ext cx="1159725" cy="155608"/>
            </a:xfrm>
            <a:prstGeom prst="rect">
              <a:avLst/>
            </a:prstGeom>
            <a:noFill/>
          </p:spPr>
          <p:txBody>
            <a:bodyPr wrap="square" rtlCol="0">
              <a:spAutoFit/>
            </a:bodyPr>
            <a:lstStyle/>
            <a:p>
              <a:pPr algn="ctr"/>
              <a:r>
                <a:rPr lang="en-US" sz="900" dirty="0">
                  <a:solidFill>
                    <a:schemeClr val="bg1"/>
                  </a:solidFill>
                </a:rPr>
                <a:t>Private lessons available for all levels</a:t>
              </a:r>
              <a:endParaRPr lang="en-AU" sz="900" dirty="0">
                <a:solidFill>
                  <a:schemeClr val="bg1"/>
                </a:solidFill>
              </a:endParaRPr>
            </a:p>
          </p:txBody>
        </p:sp>
      </p:grpSp>
      <p:sp>
        <p:nvSpPr>
          <p:cNvPr id="128" name="TextBox 127"/>
          <p:cNvSpPr txBox="1"/>
          <p:nvPr/>
        </p:nvSpPr>
        <p:spPr>
          <a:xfrm>
            <a:off x="8178751" y="2098543"/>
            <a:ext cx="827316" cy="507831"/>
          </a:xfrm>
          <a:prstGeom prst="rect">
            <a:avLst/>
          </a:prstGeom>
          <a:noFill/>
        </p:spPr>
        <p:txBody>
          <a:bodyPr wrap="square" rtlCol="0">
            <a:spAutoFit/>
          </a:bodyPr>
          <a:lstStyle/>
          <a:p>
            <a:pPr algn="ctr"/>
            <a:r>
              <a:rPr lang="en-US" sz="1350" dirty="0"/>
              <a:t>Private lessons</a:t>
            </a:r>
            <a:endParaRPr lang="en-AU" sz="1350" dirty="0"/>
          </a:p>
        </p:txBody>
      </p:sp>
      <p:sp>
        <p:nvSpPr>
          <p:cNvPr id="177" name="TextBox 176"/>
          <p:cNvSpPr txBox="1"/>
          <p:nvPr/>
        </p:nvSpPr>
        <p:spPr>
          <a:xfrm>
            <a:off x="7312243" y="2102861"/>
            <a:ext cx="852355" cy="484748"/>
          </a:xfrm>
          <a:prstGeom prst="rect">
            <a:avLst/>
          </a:prstGeom>
          <a:noFill/>
        </p:spPr>
        <p:txBody>
          <a:bodyPr wrap="square" rtlCol="0">
            <a:spAutoFit/>
          </a:bodyPr>
          <a:lstStyle/>
          <a:p>
            <a:pPr algn="ctr"/>
            <a:r>
              <a:rPr lang="en-US" sz="1275" dirty="0"/>
              <a:t>Other programs</a:t>
            </a:r>
            <a:endParaRPr lang="en-AU" sz="1275" dirty="0"/>
          </a:p>
        </p:txBody>
      </p:sp>
      <p:sp>
        <p:nvSpPr>
          <p:cNvPr id="200" name="TextBox 199"/>
          <p:cNvSpPr txBox="1"/>
          <p:nvPr/>
        </p:nvSpPr>
        <p:spPr>
          <a:xfrm>
            <a:off x="-22701" y="1966922"/>
            <a:ext cx="2140078" cy="738664"/>
          </a:xfrm>
          <a:prstGeom prst="rect">
            <a:avLst/>
          </a:prstGeom>
          <a:noFill/>
        </p:spPr>
        <p:txBody>
          <a:bodyPr wrap="square" rtlCol="0">
            <a:spAutoFit/>
          </a:bodyPr>
          <a:lstStyle/>
          <a:p>
            <a:pPr algn="ctr"/>
            <a:r>
              <a:rPr lang="en-US" sz="2100" b="1" dirty="0">
                <a:solidFill>
                  <a:srgbClr val="002060"/>
                </a:solidFill>
                <a:latin typeface="Aharoni" panose="02010803020104030203" pitchFamily="2" charset="-79"/>
                <a:cs typeface="Aharoni" panose="02010803020104030203" pitchFamily="2" charset="-79"/>
              </a:rPr>
              <a:t>Player Pathways</a:t>
            </a:r>
            <a:endParaRPr lang="en-AU" sz="2100" b="1" dirty="0">
              <a:solidFill>
                <a:srgbClr val="002060"/>
              </a:solidFill>
              <a:latin typeface="Aharoni" panose="02010803020104030203" pitchFamily="2" charset="-79"/>
              <a:cs typeface="Aharoni" panose="02010803020104030203" pitchFamily="2" charset="-79"/>
            </a:endParaRPr>
          </a:p>
        </p:txBody>
      </p:sp>
      <p:sp>
        <p:nvSpPr>
          <p:cNvPr id="207" name="Flowchart: Alternate Process 206"/>
          <p:cNvSpPr/>
          <p:nvPr/>
        </p:nvSpPr>
        <p:spPr>
          <a:xfrm>
            <a:off x="4636284" y="6507220"/>
            <a:ext cx="1564587" cy="196425"/>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08" name="TextBox 207"/>
          <p:cNvSpPr txBox="1"/>
          <p:nvPr/>
        </p:nvSpPr>
        <p:spPr>
          <a:xfrm>
            <a:off x="4871716" y="6491468"/>
            <a:ext cx="1125494" cy="230832"/>
          </a:xfrm>
          <a:prstGeom prst="rect">
            <a:avLst/>
          </a:prstGeom>
          <a:noFill/>
        </p:spPr>
        <p:txBody>
          <a:bodyPr wrap="square" rtlCol="0">
            <a:spAutoFit/>
          </a:bodyPr>
          <a:lstStyle/>
          <a:p>
            <a:pPr algn="ctr"/>
            <a:r>
              <a:rPr lang="en-US" sz="900" dirty="0">
                <a:solidFill>
                  <a:schemeClr val="bg1"/>
                </a:solidFill>
              </a:rPr>
              <a:t>Advanced Players</a:t>
            </a:r>
            <a:endParaRPr lang="en-AU" sz="900" dirty="0">
              <a:solidFill>
                <a:schemeClr val="bg1"/>
              </a:solidFill>
            </a:endParaRPr>
          </a:p>
        </p:txBody>
      </p:sp>
      <p:sp>
        <p:nvSpPr>
          <p:cNvPr id="211" name="Flowchart: Alternate Process 210"/>
          <p:cNvSpPr/>
          <p:nvPr/>
        </p:nvSpPr>
        <p:spPr>
          <a:xfrm>
            <a:off x="1117282" y="6513001"/>
            <a:ext cx="1563032" cy="193173"/>
          </a:xfrm>
          <a:prstGeom prst="flowChartAlternateProcess">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00"/>
          </a:p>
        </p:txBody>
      </p:sp>
      <p:sp>
        <p:nvSpPr>
          <p:cNvPr id="212" name="TextBox 211"/>
          <p:cNvSpPr txBox="1"/>
          <p:nvPr/>
        </p:nvSpPr>
        <p:spPr>
          <a:xfrm>
            <a:off x="1368665" y="6509612"/>
            <a:ext cx="1088691" cy="369332"/>
          </a:xfrm>
          <a:prstGeom prst="rect">
            <a:avLst/>
          </a:prstGeom>
          <a:noFill/>
          <a:ln>
            <a:noFill/>
          </a:ln>
        </p:spPr>
        <p:txBody>
          <a:bodyPr wrap="square" rtlCol="0">
            <a:spAutoFit/>
          </a:bodyPr>
          <a:lstStyle/>
          <a:p>
            <a:pPr algn="ctr"/>
            <a:r>
              <a:rPr lang="en-US" sz="900" dirty="0">
                <a:solidFill>
                  <a:schemeClr val="bg1"/>
                </a:solidFill>
              </a:rPr>
              <a:t>Recreational Players</a:t>
            </a:r>
            <a:endParaRPr lang="en-AU" sz="900" dirty="0">
              <a:solidFill>
                <a:schemeClr val="bg1"/>
              </a:solidFill>
            </a:endParaRPr>
          </a:p>
        </p:txBody>
      </p:sp>
      <p:cxnSp>
        <p:nvCxnSpPr>
          <p:cNvPr id="231" name="Straight Arrow Connector 230"/>
          <p:cNvCxnSpPr>
            <a:stCxn id="45" idx="3"/>
            <a:endCxn id="42" idx="1"/>
          </p:cNvCxnSpPr>
          <p:nvPr/>
        </p:nvCxnSpPr>
        <p:spPr>
          <a:xfrm>
            <a:off x="2524978" y="3810139"/>
            <a:ext cx="269081" cy="13911"/>
          </a:xfrm>
          <a:prstGeom prst="straightConnector1">
            <a:avLst/>
          </a:prstGeom>
          <a:ln w="508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36" name="Straight Arrow Connector 235"/>
          <p:cNvCxnSpPr/>
          <p:nvPr/>
        </p:nvCxnSpPr>
        <p:spPr>
          <a:xfrm>
            <a:off x="2519183" y="4563953"/>
            <a:ext cx="297992" cy="7169"/>
          </a:xfrm>
          <a:prstGeom prst="straightConnector1">
            <a:avLst/>
          </a:prstGeom>
          <a:ln w="508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37" name="Straight Arrow Connector 236"/>
          <p:cNvCxnSpPr/>
          <p:nvPr/>
        </p:nvCxnSpPr>
        <p:spPr>
          <a:xfrm>
            <a:off x="2511144" y="5360875"/>
            <a:ext cx="297992" cy="7169"/>
          </a:xfrm>
          <a:prstGeom prst="straightConnector1">
            <a:avLst/>
          </a:prstGeom>
          <a:ln w="508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41" name="Elbow Connector 240"/>
          <p:cNvCxnSpPr/>
          <p:nvPr/>
        </p:nvCxnSpPr>
        <p:spPr>
          <a:xfrm rot="5400000">
            <a:off x="3009257" y="5695999"/>
            <a:ext cx="282015" cy="1"/>
          </a:xfrm>
          <a:prstGeom prst="bentConnector3">
            <a:avLst/>
          </a:prstGeom>
          <a:ln w="50800">
            <a:solidFill>
              <a:srgbClr val="B21E96"/>
            </a:solidFill>
            <a:tailEnd type="triangle"/>
          </a:ln>
        </p:spPr>
        <p:style>
          <a:lnRef idx="1">
            <a:schemeClr val="accent1"/>
          </a:lnRef>
          <a:fillRef idx="0">
            <a:schemeClr val="accent1"/>
          </a:fillRef>
          <a:effectRef idx="0">
            <a:schemeClr val="accent1"/>
          </a:effectRef>
          <a:fontRef idx="minor">
            <a:schemeClr val="tx1"/>
          </a:fontRef>
        </p:style>
      </p:cxnSp>
      <p:cxnSp>
        <p:nvCxnSpPr>
          <p:cNvPr id="242" name="Elbow Connector 241"/>
          <p:cNvCxnSpPr/>
          <p:nvPr/>
        </p:nvCxnSpPr>
        <p:spPr>
          <a:xfrm rot="5400000">
            <a:off x="3016727" y="4161688"/>
            <a:ext cx="282015" cy="1"/>
          </a:xfrm>
          <a:prstGeom prst="bentConnector3">
            <a:avLst/>
          </a:prstGeom>
          <a:ln w="50800">
            <a:solidFill>
              <a:srgbClr val="B21E96"/>
            </a:solidFill>
            <a:tailEnd type="triangle"/>
          </a:ln>
        </p:spPr>
        <p:style>
          <a:lnRef idx="1">
            <a:schemeClr val="accent1"/>
          </a:lnRef>
          <a:fillRef idx="0">
            <a:schemeClr val="accent1"/>
          </a:fillRef>
          <a:effectRef idx="0">
            <a:schemeClr val="accent1"/>
          </a:effectRef>
          <a:fontRef idx="minor">
            <a:schemeClr val="tx1"/>
          </a:fontRef>
        </p:style>
      </p:cxnSp>
      <p:sp>
        <p:nvSpPr>
          <p:cNvPr id="252" name="Flowchart: Alternate Process 251"/>
          <p:cNvSpPr/>
          <p:nvPr/>
        </p:nvSpPr>
        <p:spPr>
          <a:xfrm>
            <a:off x="5562583" y="5821917"/>
            <a:ext cx="678993" cy="231502"/>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53" name="TextBox 252"/>
          <p:cNvSpPr txBox="1"/>
          <p:nvPr/>
        </p:nvSpPr>
        <p:spPr>
          <a:xfrm>
            <a:off x="5609662" y="5827565"/>
            <a:ext cx="597017" cy="271869"/>
          </a:xfrm>
          <a:prstGeom prst="rect">
            <a:avLst/>
          </a:prstGeom>
          <a:noFill/>
        </p:spPr>
        <p:txBody>
          <a:bodyPr wrap="square" rtlCol="0">
            <a:spAutoFit/>
          </a:bodyPr>
          <a:lstStyle/>
          <a:p>
            <a:pPr algn="ctr">
              <a:lnSpc>
                <a:spcPts val="675"/>
              </a:lnSpc>
            </a:pPr>
            <a:r>
              <a:rPr lang="en-US" sz="900" dirty="0">
                <a:solidFill>
                  <a:schemeClr val="bg1"/>
                </a:solidFill>
              </a:rPr>
              <a:t>Junior Pennant </a:t>
            </a:r>
            <a:endParaRPr lang="en-AU" sz="900" dirty="0">
              <a:solidFill>
                <a:schemeClr val="bg1"/>
              </a:solidFill>
            </a:endParaRPr>
          </a:p>
        </p:txBody>
      </p:sp>
      <p:grpSp>
        <p:nvGrpSpPr>
          <p:cNvPr id="259" name="Group 258"/>
          <p:cNvGrpSpPr/>
          <p:nvPr/>
        </p:nvGrpSpPr>
        <p:grpSpPr>
          <a:xfrm>
            <a:off x="6477732" y="6168721"/>
            <a:ext cx="678993" cy="230832"/>
            <a:chOff x="8539496" y="5598675"/>
            <a:chExt cx="905324" cy="265246"/>
          </a:xfrm>
        </p:grpSpPr>
        <p:sp>
          <p:nvSpPr>
            <p:cNvPr id="260" name="Flowchart: Alternate Process 259"/>
            <p:cNvSpPr/>
            <p:nvPr/>
          </p:nvSpPr>
          <p:spPr>
            <a:xfrm>
              <a:off x="8539496" y="5613446"/>
              <a:ext cx="905324" cy="185232"/>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61" name="TextBox 260"/>
            <p:cNvSpPr txBox="1"/>
            <p:nvPr/>
          </p:nvSpPr>
          <p:spPr>
            <a:xfrm>
              <a:off x="8605520" y="5598675"/>
              <a:ext cx="772160" cy="265246"/>
            </a:xfrm>
            <a:prstGeom prst="rect">
              <a:avLst/>
            </a:prstGeom>
            <a:noFill/>
          </p:spPr>
          <p:txBody>
            <a:bodyPr wrap="square" rtlCol="0">
              <a:spAutoFit/>
            </a:bodyPr>
            <a:lstStyle/>
            <a:p>
              <a:pPr algn="ctr"/>
              <a:r>
                <a:rPr lang="en-US" sz="900" dirty="0">
                  <a:solidFill>
                    <a:schemeClr val="bg1"/>
                  </a:solidFill>
                </a:rPr>
                <a:t>AMT</a:t>
              </a:r>
              <a:endParaRPr lang="en-AU" sz="750" dirty="0">
                <a:solidFill>
                  <a:schemeClr val="bg1"/>
                </a:solidFill>
              </a:endParaRPr>
            </a:p>
          </p:txBody>
        </p:sp>
      </p:grpSp>
      <p:cxnSp>
        <p:nvCxnSpPr>
          <p:cNvPr id="273" name="Straight Arrow Connector 272"/>
          <p:cNvCxnSpPr/>
          <p:nvPr/>
        </p:nvCxnSpPr>
        <p:spPr>
          <a:xfrm>
            <a:off x="5292768" y="5211514"/>
            <a:ext cx="250675" cy="0"/>
          </a:xfrm>
          <a:prstGeom prst="straightConnector1">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75" name="Straight Arrow Connector 274"/>
          <p:cNvCxnSpPr/>
          <p:nvPr/>
        </p:nvCxnSpPr>
        <p:spPr>
          <a:xfrm>
            <a:off x="5292768" y="5491816"/>
            <a:ext cx="263558" cy="0"/>
          </a:xfrm>
          <a:prstGeom prst="straightConnector1">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grpSp>
        <p:nvGrpSpPr>
          <p:cNvPr id="279" name="Group 278"/>
          <p:cNvGrpSpPr/>
          <p:nvPr/>
        </p:nvGrpSpPr>
        <p:grpSpPr>
          <a:xfrm>
            <a:off x="6476735" y="5972729"/>
            <a:ext cx="678993" cy="230832"/>
            <a:chOff x="8539496" y="5598675"/>
            <a:chExt cx="905324" cy="265246"/>
          </a:xfrm>
        </p:grpSpPr>
        <p:sp>
          <p:nvSpPr>
            <p:cNvPr id="280" name="Flowchart: Alternate Process 279"/>
            <p:cNvSpPr/>
            <p:nvPr/>
          </p:nvSpPr>
          <p:spPr>
            <a:xfrm>
              <a:off x="8539496" y="5613446"/>
              <a:ext cx="905324" cy="185232"/>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b="1"/>
            </a:p>
          </p:txBody>
        </p:sp>
        <p:sp>
          <p:nvSpPr>
            <p:cNvPr id="281" name="TextBox 280"/>
            <p:cNvSpPr txBox="1"/>
            <p:nvPr/>
          </p:nvSpPr>
          <p:spPr>
            <a:xfrm>
              <a:off x="8605520" y="5598675"/>
              <a:ext cx="772160" cy="265246"/>
            </a:xfrm>
            <a:prstGeom prst="rect">
              <a:avLst/>
            </a:prstGeom>
            <a:noFill/>
          </p:spPr>
          <p:txBody>
            <a:bodyPr wrap="square" rtlCol="0">
              <a:spAutoFit/>
            </a:bodyPr>
            <a:lstStyle/>
            <a:p>
              <a:pPr algn="ctr"/>
              <a:r>
                <a:rPr lang="en-US" sz="900" dirty="0">
                  <a:solidFill>
                    <a:schemeClr val="bg1"/>
                  </a:solidFill>
                </a:rPr>
                <a:t>JT</a:t>
              </a:r>
              <a:endParaRPr lang="en-AU" sz="750" dirty="0">
                <a:solidFill>
                  <a:schemeClr val="bg1"/>
                </a:solidFill>
              </a:endParaRPr>
            </a:p>
          </p:txBody>
        </p:sp>
      </p:grpSp>
      <p:grpSp>
        <p:nvGrpSpPr>
          <p:cNvPr id="282" name="Group 281"/>
          <p:cNvGrpSpPr/>
          <p:nvPr/>
        </p:nvGrpSpPr>
        <p:grpSpPr>
          <a:xfrm>
            <a:off x="6474925" y="5784628"/>
            <a:ext cx="678993" cy="230832"/>
            <a:chOff x="8539496" y="5598675"/>
            <a:chExt cx="905324" cy="265247"/>
          </a:xfrm>
        </p:grpSpPr>
        <p:sp>
          <p:nvSpPr>
            <p:cNvPr id="283" name="Flowchart: Alternate Process 282"/>
            <p:cNvSpPr/>
            <p:nvPr/>
          </p:nvSpPr>
          <p:spPr>
            <a:xfrm>
              <a:off x="8539496" y="5613446"/>
              <a:ext cx="905324" cy="185232"/>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84" name="TextBox 283"/>
            <p:cNvSpPr txBox="1"/>
            <p:nvPr/>
          </p:nvSpPr>
          <p:spPr>
            <a:xfrm>
              <a:off x="8605520" y="5598675"/>
              <a:ext cx="772160" cy="265247"/>
            </a:xfrm>
            <a:prstGeom prst="rect">
              <a:avLst/>
            </a:prstGeom>
            <a:noFill/>
          </p:spPr>
          <p:txBody>
            <a:bodyPr wrap="square" rtlCol="0">
              <a:spAutoFit/>
            </a:bodyPr>
            <a:lstStyle/>
            <a:p>
              <a:pPr algn="ctr"/>
              <a:r>
                <a:rPr lang="en-US" sz="900" dirty="0">
                  <a:solidFill>
                    <a:schemeClr val="bg1"/>
                  </a:solidFill>
                </a:rPr>
                <a:t>JDS</a:t>
              </a:r>
              <a:endParaRPr lang="en-AU" sz="750" dirty="0">
                <a:solidFill>
                  <a:schemeClr val="bg1"/>
                </a:solidFill>
              </a:endParaRPr>
            </a:p>
          </p:txBody>
        </p:sp>
      </p:grpSp>
      <p:cxnSp>
        <p:nvCxnSpPr>
          <p:cNvPr id="285" name="Straight Arrow Connector 284"/>
          <p:cNvCxnSpPr/>
          <p:nvPr/>
        </p:nvCxnSpPr>
        <p:spPr>
          <a:xfrm>
            <a:off x="5178656" y="5888693"/>
            <a:ext cx="377669" cy="0"/>
          </a:xfrm>
          <a:prstGeom prst="straightConnector1">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87" name="Straight Arrow Connector 286"/>
          <p:cNvCxnSpPr/>
          <p:nvPr/>
        </p:nvCxnSpPr>
        <p:spPr>
          <a:xfrm>
            <a:off x="5172118" y="6084534"/>
            <a:ext cx="377669" cy="0"/>
          </a:xfrm>
          <a:prstGeom prst="straightConnector1">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88" name="Straight Arrow Connector 287"/>
          <p:cNvCxnSpPr/>
          <p:nvPr/>
        </p:nvCxnSpPr>
        <p:spPr>
          <a:xfrm>
            <a:off x="5178656" y="6280349"/>
            <a:ext cx="377669" cy="0"/>
          </a:xfrm>
          <a:prstGeom prst="straightConnector1">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292" name="Flowchart: Alternate Process 291"/>
          <p:cNvSpPr/>
          <p:nvPr/>
        </p:nvSpPr>
        <p:spPr>
          <a:xfrm>
            <a:off x="7390232" y="6107301"/>
            <a:ext cx="678993" cy="231502"/>
          </a:xfrm>
          <a:prstGeom prst="flowChartAlternateProcess">
            <a:avLst/>
          </a:prstGeom>
          <a:solidFill>
            <a:srgbClr val="B21E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93" name="TextBox 292"/>
          <p:cNvSpPr txBox="1"/>
          <p:nvPr/>
        </p:nvSpPr>
        <p:spPr>
          <a:xfrm>
            <a:off x="7349830" y="6157272"/>
            <a:ext cx="773705" cy="182101"/>
          </a:xfrm>
          <a:prstGeom prst="rect">
            <a:avLst/>
          </a:prstGeom>
          <a:noFill/>
        </p:spPr>
        <p:txBody>
          <a:bodyPr wrap="square" rtlCol="0">
            <a:spAutoFit/>
          </a:bodyPr>
          <a:lstStyle/>
          <a:p>
            <a:pPr algn="ctr">
              <a:lnSpc>
                <a:spcPts val="675"/>
              </a:lnSpc>
            </a:pPr>
            <a:r>
              <a:rPr lang="en-US" sz="900" dirty="0">
                <a:solidFill>
                  <a:schemeClr val="bg1"/>
                </a:solidFill>
              </a:rPr>
              <a:t>Cardio Play</a:t>
            </a:r>
            <a:endParaRPr lang="en-AU" sz="900" dirty="0">
              <a:solidFill>
                <a:schemeClr val="bg1"/>
              </a:solidFill>
            </a:endParaRPr>
          </a:p>
        </p:txBody>
      </p:sp>
      <p:cxnSp>
        <p:nvCxnSpPr>
          <p:cNvPr id="130" name="Elbow Connector 129"/>
          <p:cNvCxnSpPr>
            <a:stCxn id="51" idx="2"/>
          </p:cNvCxnSpPr>
          <p:nvPr/>
        </p:nvCxnSpPr>
        <p:spPr>
          <a:xfrm rot="5400000">
            <a:off x="3020045" y="4964756"/>
            <a:ext cx="257220" cy="6458"/>
          </a:xfrm>
          <a:prstGeom prst="bentConnector3">
            <a:avLst>
              <a:gd name="adj1" fmla="val 50000"/>
            </a:avLst>
          </a:prstGeom>
          <a:ln w="50800">
            <a:solidFill>
              <a:srgbClr val="B21E96"/>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Elbow Connector 130"/>
          <p:cNvCxnSpPr/>
          <p:nvPr/>
        </p:nvCxnSpPr>
        <p:spPr>
          <a:xfrm rot="16200000" flipH="1">
            <a:off x="3900130" y="5720623"/>
            <a:ext cx="247482" cy="7144"/>
          </a:xfrm>
          <a:prstGeom prst="bentConnector3">
            <a:avLst>
              <a:gd name="adj1" fmla="val 50000"/>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139" name="Flowchart: Alternate Process 138"/>
          <p:cNvSpPr/>
          <p:nvPr/>
        </p:nvSpPr>
        <p:spPr>
          <a:xfrm>
            <a:off x="2763714" y="6522462"/>
            <a:ext cx="1850059" cy="186522"/>
          </a:xfrm>
          <a:prstGeom prst="flowChartAlternateProcess">
            <a:avLst/>
          </a:prstGeom>
          <a:solidFill>
            <a:srgbClr val="B21E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Recreational and Advanced Players</a:t>
            </a:r>
            <a:endParaRPr lang="en-AU" sz="900" dirty="0"/>
          </a:p>
        </p:txBody>
      </p:sp>
      <p:cxnSp>
        <p:nvCxnSpPr>
          <p:cNvPr id="141" name="Elbow Connector 140"/>
          <p:cNvCxnSpPr/>
          <p:nvPr/>
        </p:nvCxnSpPr>
        <p:spPr>
          <a:xfrm rot="5400000">
            <a:off x="4837109" y="4163112"/>
            <a:ext cx="282015" cy="1"/>
          </a:xfrm>
          <a:prstGeom prst="bentConnector3">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Elbow Connector 143"/>
          <p:cNvCxnSpPr/>
          <p:nvPr/>
        </p:nvCxnSpPr>
        <p:spPr>
          <a:xfrm rot="5400000">
            <a:off x="4832251" y="4973183"/>
            <a:ext cx="282015" cy="1"/>
          </a:xfrm>
          <a:prstGeom prst="bentConnector3">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47" name="Elbow Connector 146"/>
          <p:cNvCxnSpPr/>
          <p:nvPr/>
        </p:nvCxnSpPr>
        <p:spPr>
          <a:xfrm rot="5400000">
            <a:off x="4832907" y="5700849"/>
            <a:ext cx="282015" cy="1"/>
          </a:xfrm>
          <a:prstGeom prst="bentConnector3">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53" name="Straight Arrow Connector 152"/>
          <p:cNvCxnSpPr/>
          <p:nvPr/>
        </p:nvCxnSpPr>
        <p:spPr>
          <a:xfrm>
            <a:off x="3457022" y="4563953"/>
            <a:ext cx="292628" cy="2163"/>
          </a:xfrm>
          <a:prstGeom prst="straightConnector1">
            <a:avLst/>
          </a:prstGeom>
          <a:ln w="50800">
            <a:solidFill>
              <a:srgbClr val="B21E96"/>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153"/>
          <p:cNvCxnSpPr/>
          <p:nvPr/>
        </p:nvCxnSpPr>
        <p:spPr>
          <a:xfrm>
            <a:off x="3447483" y="5351071"/>
            <a:ext cx="292628" cy="2163"/>
          </a:xfrm>
          <a:prstGeom prst="straightConnector1">
            <a:avLst/>
          </a:prstGeom>
          <a:ln w="50800">
            <a:solidFill>
              <a:srgbClr val="B21E96"/>
            </a:solidFill>
            <a:tailEnd type="triangle"/>
          </a:ln>
        </p:spPr>
        <p:style>
          <a:lnRef idx="1">
            <a:schemeClr val="accent1"/>
          </a:lnRef>
          <a:fillRef idx="0">
            <a:schemeClr val="accent1"/>
          </a:fillRef>
          <a:effectRef idx="0">
            <a:schemeClr val="accent1"/>
          </a:effectRef>
          <a:fontRef idx="minor">
            <a:schemeClr val="tx1"/>
          </a:fontRef>
        </p:style>
      </p:cxnSp>
      <p:cxnSp>
        <p:nvCxnSpPr>
          <p:cNvPr id="155" name="Straight Arrow Connector 154"/>
          <p:cNvCxnSpPr/>
          <p:nvPr/>
        </p:nvCxnSpPr>
        <p:spPr>
          <a:xfrm flipV="1">
            <a:off x="3299160" y="6112298"/>
            <a:ext cx="410979" cy="1626"/>
          </a:xfrm>
          <a:prstGeom prst="straightConnector1">
            <a:avLst/>
          </a:prstGeom>
          <a:ln w="50800">
            <a:solidFill>
              <a:srgbClr val="B21E96"/>
            </a:solidFill>
            <a:tailEnd type="triangle"/>
          </a:ln>
        </p:spPr>
        <p:style>
          <a:lnRef idx="1">
            <a:schemeClr val="accent1"/>
          </a:lnRef>
          <a:fillRef idx="0">
            <a:schemeClr val="accent1"/>
          </a:fillRef>
          <a:effectRef idx="0">
            <a:schemeClr val="accent1"/>
          </a:effectRef>
          <a:fontRef idx="minor">
            <a:schemeClr val="tx1"/>
          </a:fontRef>
        </p:style>
      </p:cxnSp>
      <p:cxnSp>
        <p:nvCxnSpPr>
          <p:cNvPr id="157" name="Elbow Connector 156"/>
          <p:cNvCxnSpPr>
            <a:endCxn id="114" idx="0"/>
          </p:cNvCxnSpPr>
          <p:nvPr/>
        </p:nvCxnSpPr>
        <p:spPr>
          <a:xfrm rot="16200000" flipH="1">
            <a:off x="3936429" y="4961517"/>
            <a:ext cx="241254" cy="7165"/>
          </a:xfrm>
          <a:prstGeom prst="bentConnector3">
            <a:avLst>
              <a:gd name="adj1" fmla="val 50000"/>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159" name="Flowchart: Alternate Process 158"/>
          <p:cNvSpPr/>
          <p:nvPr/>
        </p:nvSpPr>
        <p:spPr>
          <a:xfrm>
            <a:off x="3704227" y="5859949"/>
            <a:ext cx="678993" cy="501000"/>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cxnSp>
        <p:nvCxnSpPr>
          <p:cNvPr id="161" name="Straight Arrow Connector 160"/>
          <p:cNvCxnSpPr>
            <a:endCxn id="173" idx="1"/>
          </p:cNvCxnSpPr>
          <p:nvPr/>
        </p:nvCxnSpPr>
        <p:spPr>
          <a:xfrm>
            <a:off x="2523205" y="6107301"/>
            <a:ext cx="286371" cy="11257"/>
          </a:xfrm>
          <a:prstGeom prst="straightConnector1">
            <a:avLst/>
          </a:prstGeom>
          <a:ln w="508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56" name="TextBox 155"/>
          <p:cNvSpPr txBox="1"/>
          <p:nvPr/>
        </p:nvSpPr>
        <p:spPr>
          <a:xfrm>
            <a:off x="3698779" y="5927631"/>
            <a:ext cx="678993" cy="369332"/>
          </a:xfrm>
          <a:prstGeom prst="rect">
            <a:avLst/>
          </a:prstGeom>
          <a:noFill/>
        </p:spPr>
        <p:txBody>
          <a:bodyPr wrap="square" rtlCol="0">
            <a:spAutoFit/>
          </a:bodyPr>
          <a:lstStyle/>
          <a:p>
            <a:pPr algn="ctr"/>
            <a:r>
              <a:rPr lang="en-US" sz="900" dirty="0">
                <a:solidFill>
                  <a:schemeClr val="bg1"/>
                </a:solidFill>
              </a:rPr>
              <a:t>Yellow Ball Squad</a:t>
            </a:r>
            <a:endParaRPr lang="en-AU" sz="900" dirty="0">
              <a:solidFill>
                <a:schemeClr val="bg1"/>
              </a:solidFill>
            </a:endParaRPr>
          </a:p>
        </p:txBody>
      </p:sp>
      <p:sp>
        <p:nvSpPr>
          <p:cNvPr id="158" name="Flowchart: Alternate Process 157"/>
          <p:cNvSpPr/>
          <p:nvPr/>
        </p:nvSpPr>
        <p:spPr>
          <a:xfrm>
            <a:off x="3704227" y="3551561"/>
            <a:ext cx="678993" cy="533167"/>
          </a:xfrm>
          <a:prstGeom prst="flowChartAlternateProcess">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62" name="TextBox 161"/>
          <p:cNvSpPr txBox="1"/>
          <p:nvPr/>
        </p:nvSpPr>
        <p:spPr>
          <a:xfrm>
            <a:off x="3710593" y="3653417"/>
            <a:ext cx="678993" cy="369332"/>
          </a:xfrm>
          <a:prstGeom prst="rect">
            <a:avLst/>
          </a:prstGeom>
          <a:noFill/>
        </p:spPr>
        <p:txBody>
          <a:bodyPr wrap="square" rtlCol="0">
            <a:spAutoFit/>
          </a:bodyPr>
          <a:lstStyle/>
          <a:p>
            <a:pPr algn="ctr"/>
            <a:r>
              <a:rPr lang="en-US" sz="900" dirty="0">
                <a:solidFill>
                  <a:schemeClr val="bg1"/>
                </a:solidFill>
              </a:rPr>
              <a:t>Red Ball Squad</a:t>
            </a:r>
            <a:endParaRPr lang="en-AU" sz="900" dirty="0">
              <a:solidFill>
                <a:schemeClr val="bg1"/>
              </a:solidFill>
            </a:endParaRPr>
          </a:p>
        </p:txBody>
      </p:sp>
      <p:cxnSp>
        <p:nvCxnSpPr>
          <p:cNvPr id="163" name="Straight Arrow Connector 162"/>
          <p:cNvCxnSpPr>
            <a:stCxn id="42" idx="3"/>
            <a:endCxn id="162" idx="1"/>
          </p:cNvCxnSpPr>
          <p:nvPr/>
        </p:nvCxnSpPr>
        <p:spPr>
          <a:xfrm>
            <a:off x="3509711" y="3824050"/>
            <a:ext cx="200882" cy="14033"/>
          </a:xfrm>
          <a:prstGeom prst="straightConnector1">
            <a:avLst/>
          </a:prstGeom>
          <a:ln w="50800">
            <a:solidFill>
              <a:srgbClr val="B21E96"/>
            </a:solidFill>
            <a:tailEnd type="triangle"/>
          </a:ln>
        </p:spPr>
        <p:style>
          <a:lnRef idx="1">
            <a:schemeClr val="accent1"/>
          </a:lnRef>
          <a:fillRef idx="0">
            <a:schemeClr val="accent1"/>
          </a:fillRef>
          <a:effectRef idx="0">
            <a:schemeClr val="accent1"/>
          </a:effectRef>
          <a:fontRef idx="minor">
            <a:schemeClr val="tx1"/>
          </a:fontRef>
        </p:style>
      </p:cxnSp>
      <p:cxnSp>
        <p:nvCxnSpPr>
          <p:cNvPr id="164" name="Straight Arrow Connector 163"/>
          <p:cNvCxnSpPr>
            <a:endCxn id="94" idx="1"/>
          </p:cNvCxnSpPr>
          <p:nvPr/>
        </p:nvCxnSpPr>
        <p:spPr>
          <a:xfrm>
            <a:off x="4363100" y="3808208"/>
            <a:ext cx="250674" cy="19177"/>
          </a:xfrm>
          <a:prstGeom prst="straightConnector1">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65" name="Straight Arrow Connector 164"/>
          <p:cNvCxnSpPr/>
          <p:nvPr/>
        </p:nvCxnSpPr>
        <p:spPr>
          <a:xfrm>
            <a:off x="4391520" y="4580102"/>
            <a:ext cx="250675" cy="7637"/>
          </a:xfrm>
          <a:prstGeom prst="straightConnector1">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66" name="Straight Arrow Connector 165"/>
          <p:cNvCxnSpPr/>
          <p:nvPr/>
        </p:nvCxnSpPr>
        <p:spPr>
          <a:xfrm>
            <a:off x="4400136" y="5349271"/>
            <a:ext cx="250675" cy="7637"/>
          </a:xfrm>
          <a:prstGeom prst="straightConnector1">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67" name="Straight Arrow Connector 166"/>
          <p:cNvCxnSpPr/>
          <p:nvPr/>
        </p:nvCxnSpPr>
        <p:spPr>
          <a:xfrm>
            <a:off x="4382037" y="6110105"/>
            <a:ext cx="250675" cy="7637"/>
          </a:xfrm>
          <a:prstGeom prst="straightConnector1">
            <a:avLst/>
          </a:prstGeom>
          <a:ln w="50800">
            <a:solidFill>
              <a:srgbClr val="7030A0"/>
            </a:solidFill>
            <a:tailEnd type="triangle"/>
          </a:ln>
        </p:spPr>
        <p:style>
          <a:lnRef idx="1">
            <a:schemeClr val="accent1"/>
          </a:lnRef>
          <a:fillRef idx="0">
            <a:schemeClr val="accent1"/>
          </a:fillRef>
          <a:effectRef idx="0">
            <a:schemeClr val="accent1"/>
          </a:effectRef>
          <a:fontRef idx="minor">
            <a:schemeClr val="tx1"/>
          </a:fontRef>
        </p:style>
      </p:cxnSp>
      <p:pic>
        <p:nvPicPr>
          <p:cNvPr id="132" name="Picture 1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03798" y="0"/>
            <a:ext cx="2940202" cy="1092200"/>
          </a:xfrm>
          <a:prstGeom prst="rect">
            <a:avLst/>
          </a:prstGeom>
        </p:spPr>
      </p:pic>
      <p:sp>
        <p:nvSpPr>
          <p:cNvPr id="133" name="TextBox 132"/>
          <p:cNvSpPr txBox="1"/>
          <p:nvPr/>
        </p:nvSpPr>
        <p:spPr>
          <a:xfrm>
            <a:off x="242167" y="1192871"/>
            <a:ext cx="8856393" cy="646331"/>
          </a:xfrm>
          <a:prstGeom prst="rect">
            <a:avLst/>
          </a:prstGeom>
          <a:noFill/>
        </p:spPr>
        <p:txBody>
          <a:bodyPr wrap="square" rtlCol="0">
            <a:spAutoFit/>
          </a:bodyPr>
          <a:lstStyle/>
          <a:p>
            <a:r>
              <a:rPr lang="en-US" sz="1200" dirty="0"/>
              <a:t>We have a variety of programs to suit both recreational and competitive players. The diagram below shows the pathways available.</a:t>
            </a:r>
            <a:br>
              <a:rPr lang="en-US" sz="1200" dirty="0"/>
            </a:br>
            <a:r>
              <a:rPr lang="en-US" sz="1200" dirty="0"/>
              <a:t>Our Matchplay competitions are run weekly to give players the experience of playing tennis matches in a fun social environment. If you would like to join our </a:t>
            </a:r>
            <a:r>
              <a:rPr lang="en-US" sz="1200" dirty="0" err="1"/>
              <a:t>Matchplay</a:t>
            </a:r>
            <a:r>
              <a:rPr lang="en-US" sz="1200" dirty="0"/>
              <a:t> competition please e-mail </a:t>
            </a:r>
            <a:r>
              <a:rPr lang="en-US" sz="1200" dirty="0">
                <a:solidFill>
                  <a:srgbClr val="002060"/>
                </a:solidFill>
              </a:rPr>
              <a:t>info@parksidetennis.com.au</a:t>
            </a:r>
          </a:p>
        </p:txBody>
      </p:sp>
      <p:sp>
        <p:nvSpPr>
          <p:cNvPr id="135" name="TextBox 134"/>
          <p:cNvSpPr txBox="1"/>
          <p:nvPr/>
        </p:nvSpPr>
        <p:spPr>
          <a:xfrm>
            <a:off x="211667" y="181602"/>
            <a:ext cx="5647266" cy="553998"/>
          </a:xfrm>
          <a:prstGeom prst="rect">
            <a:avLst/>
          </a:prstGeom>
          <a:noFill/>
        </p:spPr>
        <p:txBody>
          <a:bodyPr wrap="square" rtlCol="0">
            <a:spAutoFit/>
          </a:bodyPr>
          <a:lstStyle/>
          <a:p>
            <a:r>
              <a:rPr lang="en-AU" sz="3000" b="1" dirty="0">
                <a:latin typeface="Arial Black" panose="020B0A04020102020204" pitchFamily="34" charset="0"/>
              </a:rPr>
              <a:t>Tennis Player Pathways</a:t>
            </a:r>
          </a:p>
        </p:txBody>
      </p:sp>
      <p:sp>
        <p:nvSpPr>
          <p:cNvPr id="136" name="TextBox 135"/>
          <p:cNvSpPr txBox="1"/>
          <p:nvPr/>
        </p:nvSpPr>
        <p:spPr>
          <a:xfrm>
            <a:off x="323331" y="681019"/>
            <a:ext cx="5647266" cy="307777"/>
          </a:xfrm>
          <a:prstGeom prst="rect">
            <a:avLst/>
          </a:prstGeom>
          <a:noFill/>
        </p:spPr>
        <p:txBody>
          <a:bodyPr wrap="square" rtlCol="0">
            <a:spAutoFit/>
          </a:bodyPr>
          <a:lstStyle/>
          <a:p>
            <a:r>
              <a:rPr lang="en-AU" sz="1400" b="1" dirty="0"/>
              <a:t>For further information on our programs please see our website </a:t>
            </a:r>
          </a:p>
        </p:txBody>
      </p:sp>
    </p:spTree>
    <p:extLst>
      <p:ext uri="{BB962C8B-B14F-4D97-AF65-F5344CB8AC3E}">
        <p14:creationId xmlns:p14="http://schemas.microsoft.com/office/powerpoint/2010/main" val="2887788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03798" y="-11359"/>
            <a:ext cx="2940202" cy="1092200"/>
          </a:xfrm>
          <a:prstGeom prst="rect">
            <a:avLst/>
          </a:prstGeom>
        </p:spPr>
      </p:pic>
      <p:sp>
        <p:nvSpPr>
          <p:cNvPr id="4" name="TextBox 3"/>
          <p:cNvSpPr txBox="1"/>
          <p:nvPr/>
        </p:nvSpPr>
        <p:spPr>
          <a:xfrm>
            <a:off x="211667" y="1144168"/>
            <a:ext cx="8932333" cy="830997"/>
          </a:xfrm>
          <a:prstGeom prst="rect">
            <a:avLst/>
          </a:prstGeom>
          <a:noFill/>
        </p:spPr>
        <p:txBody>
          <a:bodyPr wrap="square" rtlCol="0">
            <a:spAutoFit/>
          </a:bodyPr>
          <a:lstStyle/>
          <a:p>
            <a:r>
              <a:rPr lang="en-US" sz="1200" dirty="0"/>
              <a:t>If desired, our coaches can undertake a formal assessment of each student against 10 key tennis competencies required to move up to the next level. The formal assessment will include a report card which includes videos of exercises they can practice at home to improve their tennis ability. </a:t>
            </a:r>
            <a:r>
              <a:rPr lang="en-AU" sz="1200" dirty="0"/>
              <a:t>Our report card system is designed to give players and coaches more information on their tennis progress and what they most need to work on at their current level. If you would like to book a formal assessment please e-mail info@parksidetennis.com.au.</a:t>
            </a:r>
          </a:p>
        </p:txBody>
      </p:sp>
      <p:sp>
        <p:nvSpPr>
          <p:cNvPr id="5" name="TextBox 4"/>
          <p:cNvSpPr txBox="1"/>
          <p:nvPr/>
        </p:nvSpPr>
        <p:spPr>
          <a:xfrm>
            <a:off x="211666" y="181602"/>
            <a:ext cx="5825645" cy="553998"/>
          </a:xfrm>
          <a:prstGeom prst="rect">
            <a:avLst/>
          </a:prstGeom>
          <a:noFill/>
        </p:spPr>
        <p:txBody>
          <a:bodyPr wrap="square" rtlCol="0">
            <a:spAutoFit/>
          </a:bodyPr>
          <a:lstStyle/>
          <a:p>
            <a:r>
              <a:rPr lang="en-AU" sz="3000" b="1" dirty="0">
                <a:latin typeface="Arial Black" panose="020B0A04020102020204" pitchFamily="34" charset="0"/>
              </a:rPr>
              <a:t>Formal assessments</a:t>
            </a:r>
          </a:p>
        </p:txBody>
      </p:sp>
      <p:sp>
        <p:nvSpPr>
          <p:cNvPr id="8" name="TextBox 7"/>
          <p:cNvSpPr txBox="1"/>
          <p:nvPr/>
        </p:nvSpPr>
        <p:spPr>
          <a:xfrm>
            <a:off x="323331" y="681019"/>
            <a:ext cx="5647266" cy="307777"/>
          </a:xfrm>
          <a:prstGeom prst="rect">
            <a:avLst/>
          </a:prstGeom>
          <a:noFill/>
        </p:spPr>
        <p:txBody>
          <a:bodyPr wrap="square" rtlCol="0">
            <a:spAutoFit/>
          </a:bodyPr>
          <a:lstStyle/>
          <a:p>
            <a:r>
              <a:rPr lang="en-AU" sz="1400" b="1" dirty="0"/>
              <a:t>Formal assessment of students progress and areas for development</a:t>
            </a:r>
          </a:p>
        </p:txBody>
      </p:sp>
      <p:pic>
        <p:nvPicPr>
          <p:cNvPr id="9" name="Picture 8"/>
          <p:cNvPicPr>
            <a:picLocks noChangeAspect="1"/>
          </p:cNvPicPr>
          <p:nvPr/>
        </p:nvPicPr>
        <p:blipFill>
          <a:blip r:embed="rId3"/>
          <a:stretch>
            <a:fillRect/>
          </a:stretch>
        </p:blipFill>
        <p:spPr>
          <a:xfrm>
            <a:off x="963783" y="2080190"/>
            <a:ext cx="4880097" cy="3609578"/>
          </a:xfrm>
          <a:prstGeom prst="rect">
            <a:avLst/>
          </a:prstGeom>
          <a:ln w="38100">
            <a:solidFill>
              <a:schemeClr val="tx1"/>
            </a:solidFill>
          </a:ln>
        </p:spPr>
      </p:pic>
      <p:pic>
        <p:nvPicPr>
          <p:cNvPr id="10" name="Picture 9"/>
          <p:cNvPicPr>
            <a:picLocks noChangeAspect="1"/>
          </p:cNvPicPr>
          <p:nvPr/>
        </p:nvPicPr>
        <p:blipFill>
          <a:blip r:embed="rId4"/>
          <a:stretch>
            <a:fillRect/>
          </a:stretch>
        </p:blipFill>
        <p:spPr>
          <a:xfrm>
            <a:off x="3293178" y="2816837"/>
            <a:ext cx="4880097" cy="3699684"/>
          </a:xfrm>
          <a:prstGeom prst="rect">
            <a:avLst/>
          </a:prstGeom>
          <a:ln w="38100">
            <a:solidFill>
              <a:schemeClr val="tx1"/>
            </a:solidFill>
          </a:ln>
        </p:spPr>
      </p:pic>
    </p:spTree>
    <p:extLst>
      <p:ext uri="{BB962C8B-B14F-4D97-AF65-F5344CB8AC3E}">
        <p14:creationId xmlns:p14="http://schemas.microsoft.com/office/powerpoint/2010/main" val="3400347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2214</TotalTime>
  <Words>1053</Words>
  <Application>Microsoft Office PowerPoint</Application>
  <PresentationFormat>On-screen Show (4:3)</PresentationFormat>
  <Paragraphs>118</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Aharoni</vt:lpstr>
      <vt:lpstr>Arial</vt:lpstr>
      <vt:lpstr>Arial Black</vt:lpstr>
      <vt:lpstr>Calibri</vt:lpstr>
      <vt:lpstr>Calibri Light</vt:lpstr>
      <vt:lpstr>Comic Sans MS</vt:lpstr>
      <vt:lpstr>Office Theme</vt:lpstr>
      <vt:lpstr>PowerPoint Presentation</vt:lpstr>
      <vt:lpstr>PowerPoint Presentation</vt:lpstr>
      <vt:lpstr>PowerPoint Presentation</vt:lpstr>
      <vt:lpstr>PowerPoint Presentation</vt:lpstr>
    </vt:vector>
  </TitlesOfParts>
  <Company>KPMG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Favell, Kimarny</dc:creator>
  <cp:lastModifiedBy>Ben Trudinger</cp:lastModifiedBy>
  <cp:revision>58</cp:revision>
  <cp:lastPrinted>2021-07-18T03:42:04Z</cp:lastPrinted>
  <dcterms:created xsi:type="dcterms:W3CDTF">2020-04-22T10:04:54Z</dcterms:created>
  <dcterms:modified xsi:type="dcterms:W3CDTF">2026-06-06T20:46:17Z</dcterms:modified>
</cp:coreProperties>
</file>